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80" r:id="rId3"/>
    <p:sldId id="281" r:id="rId4"/>
    <p:sldId id="257" r:id="rId5"/>
    <p:sldId id="282" r:id="rId6"/>
    <p:sldId id="286" r:id="rId7"/>
    <p:sldId id="284" r:id="rId8"/>
    <p:sldId id="258" r:id="rId9"/>
    <p:sldId id="268" r:id="rId10"/>
    <p:sldId id="261" r:id="rId11"/>
    <p:sldId id="274" r:id="rId12"/>
    <p:sldId id="262" r:id="rId13"/>
    <p:sldId id="269" r:id="rId14"/>
    <p:sldId id="270" r:id="rId15"/>
    <p:sldId id="271" r:id="rId16"/>
    <p:sldId id="275" r:id="rId17"/>
    <p:sldId id="266" r:id="rId18"/>
    <p:sldId id="263" r:id="rId19"/>
    <p:sldId id="272" r:id="rId20"/>
    <p:sldId id="273" r:id="rId21"/>
    <p:sldId id="277" r:id="rId22"/>
    <p:sldId id="278" r:id="rId23"/>
    <p:sldId id="276" r:id="rId24"/>
    <p:sldId id="279" r:id="rId25"/>
  </p:sldIdLst>
  <p:sldSz cx="9144000" cy="6858000" type="screen4x3"/>
  <p:notesSz cx="6858000" cy="9144000"/>
  <p:custDataLst>
    <p:tags r:id="rId28"/>
  </p:custDataLst>
  <p:defaultTextStyle>
    <a:defPPr>
      <a:defRPr lang="en-US"/>
    </a:defPPr>
    <a:lvl1pPr algn="l" rtl="0" fontAlgn="base">
      <a:spcBef>
        <a:spcPct val="0"/>
      </a:spcBef>
      <a:spcAft>
        <a:spcPct val="0"/>
      </a:spcAft>
      <a:defRPr b="1" i="1" kern="1200">
        <a:solidFill>
          <a:schemeClr val="tx1"/>
        </a:solidFill>
        <a:latin typeface="Arial" charset="0"/>
        <a:ea typeface="+mn-ea"/>
        <a:cs typeface="+mn-cs"/>
      </a:defRPr>
    </a:lvl1pPr>
    <a:lvl2pPr marL="457200" algn="l" rtl="0" fontAlgn="base">
      <a:spcBef>
        <a:spcPct val="0"/>
      </a:spcBef>
      <a:spcAft>
        <a:spcPct val="0"/>
      </a:spcAft>
      <a:defRPr b="1" i="1" kern="1200">
        <a:solidFill>
          <a:schemeClr val="tx1"/>
        </a:solidFill>
        <a:latin typeface="Arial" charset="0"/>
        <a:ea typeface="+mn-ea"/>
        <a:cs typeface="+mn-cs"/>
      </a:defRPr>
    </a:lvl2pPr>
    <a:lvl3pPr marL="914400" algn="l" rtl="0" fontAlgn="base">
      <a:spcBef>
        <a:spcPct val="0"/>
      </a:spcBef>
      <a:spcAft>
        <a:spcPct val="0"/>
      </a:spcAft>
      <a:defRPr b="1" i="1" kern="1200">
        <a:solidFill>
          <a:schemeClr val="tx1"/>
        </a:solidFill>
        <a:latin typeface="Arial" charset="0"/>
        <a:ea typeface="+mn-ea"/>
        <a:cs typeface="+mn-cs"/>
      </a:defRPr>
    </a:lvl3pPr>
    <a:lvl4pPr marL="1371600" algn="l" rtl="0" fontAlgn="base">
      <a:spcBef>
        <a:spcPct val="0"/>
      </a:spcBef>
      <a:spcAft>
        <a:spcPct val="0"/>
      </a:spcAft>
      <a:defRPr b="1" i="1" kern="1200">
        <a:solidFill>
          <a:schemeClr val="tx1"/>
        </a:solidFill>
        <a:latin typeface="Arial" charset="0"/>
        <a:ea typeface="+mn-ea"/>
        <a:cs typeface="+mn-cs"/>
      </a:defRPr>
    </a:lvl4pPr>
    <a:lvl5pPr marL="1828800" algn="l" rtl="0" fontAlgn="base">
      <a:spcBef>
        <a:spcPct val="0"/>
      </a:spcBef>
      <a:spcAft>
        <a:spcPct val="0"/>
      </a:spcAft>
      <a:defRPr b="1" i="1" kern="1200">
        <a:solidFill>
          <a:schemeClr val="tx1"/>
        </a:solidFill>
        <a:latin typeface="Arial" charset="0"/>
        <a:ea typeface="+mn-ea"/>
        <a:cs typeface="+mn-cs"/>
      </a:defRPr>
    </a:lvl5pPr>
    <a:lvl6pPr marL="2286000" algn="l" defTabSz="914400" rtl="0" eaLnBrk="1" latinLnBrk="0" hangingPunct="1">
      <a:defRPr b="1" i="1" kern="1200">
        <a:solidFill>
          <a:schemeClr val="tx1"/>
        </a:solidFill>
        <a:latin typeface="Arial" charset="0"/>
        <a:ea typeface="+mn-ea"/>
        <a:cs typeface="+mn-cs"/>
      </a:defRPr>
    </a:lvl6pPr>
    <a:lvl7pPr marL="2743200" algn="l" defTabSz="914400" rtl="0" eaLnBrk="1" latinLnBrk="0" hangingPunct="1">
      <a:defRPr b="1" i="1" kern="1200">
        <a:solidFill>
          <a:schemeClr val="tx1"/>
        </a:solidFill>
        <a:latin typeface="Arial" charset="0"/>
        <a:ea typeface="+mn-ea"/>
        <a:cs typeface="+mn-cs"/>
      </a:defRPr>
    </a:lvl7pPr>
    <a:lvl8pPr marL="3200400" algn="l" defTabSz="914400" rtl="0" eaLnBrk="1" latinLnBrk="0" hangingPunct="1">
      <a:defRPr b="1" i="1" kern="1200">
        <a:solidFill>
          <a:schemeClr val="tx1"/>
        </a:solidFill>
        <a:latin typeface="Arial" charset="0"/>
        <a:ea typeface="+mn-ea"/>
        <a:cs typeface="+mn-cs"/>
      </a:defRPr>
    </a:lvl8pPr>
    <a:lvl9pPr marL="3657600" algn="l" defTabSz="914400" rtl="0" eaLnBrk="1" latinLnBrk="0" hangingPunct="1">
      <a:defRPr b="1" i="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08" autoAdjust="0"/>
    <p:restoredTop sz="81906" autoAdjust="0"/>
  </p:normalViewPr>
  <p:slideViewPr>
    <p:cSldViewPr>
      <p:cViewPr varScale="1">
        <p:scale>
          <a:sx n="106" d="100"/>
          <a:sy n="106" d="100"/>
        </p:scale>
        <p:origin x="26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tags" Target="tags/tag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7018BA36-1B91-4150-AB35-E2B501D1EE40}" type="datetimeFigureOut">
              <a:rPr lang="en-US"/>
              <a:pPr>
                <a:defRPr/>
              </a:pPr>
              <a:t>1/8/19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35020898-3143-4867-AE04-50175F61EB5D}" type="slidenum">
              <a:rPr lang="en-US"/>
              <a:pPr>
                <a:defRPr/>
              </a:pPr>
              <a:t>‹#›</a:t>
            </a:fld>
            <a:endParaRPr lang="en-US"/>
          </a:p>
        </p:txBody>
      </p:sp>
    </p:spTree>
    <p:extLst>
      <p:ext uri="{BB962C8B-B14F-4D97-AF65-F5344CB8AC3E}">
        <p14:creationId xmlns:p14="http://schemas.microsoft.com/office/powerpoint/2010/main" val="1706648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E47CA76-ECA8-4AE6-97F5-E4FBB224D8AA}" type="datetimeFigureOut">
              <a:rPr lang="en-US"/>
              <a:pPr>
                <a:defRPr/>
              </a:pPr>
              <a:t>1/8/19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219D525C-A6E0-4834-86AE-3DF3C74577F6}" type="slidenum">
              <a:rPr lang="en-US"/>
              <a:pPr>
                <a:defRPr/>
              </a:pPr>
              <a:t>‹#›</a:t>
            </a:fld>
            <a:endParaRPr lang="en-US"/>
          </a:p>
        </p:txBody>
      </p:sp>
    </p:spTree>
    <p:extLst>
      <p:ext uri="{BB962C8B-B14F-4D97-AF65-F5344CB8AC3E}">
        <p14:creationId xmlns:p14="http://schemas.microsoft.com/office/powerpoint/2010/main" val="8412927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483C3D-E18C-4173-B209-EA6CD6CC49F6}" type="slidenum">
              <a:rPr lang="en-US"/>
              <a:pPr/>
              <a:t>1</a:t>
            </a:fld>
            <a:endParaRPr lang="en-US"/>
          </a:p>
        </p:txBody>
      </p:sp>
    </p:spTree>
    <p:extLst>
      <p:ext uri="{BB962C8B-B14F-4D97-AF65-F5344CB8AC3E}">
        <p14:creationId xmlns:p14="http://schemas.microsoft.com/office/powerpoint/2010/main" val="1512059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BBC275-75D8-43E7-8642-9B5FE8685748}" type="slidenum">
              <a:rPr lang="en-US"/>
              <a:pPr/>
              <a:t>13</a:t>
            </a:fld>
            <a:endParaRPr lang="en-US"/>
          </a:p>
        </p:txBody>
      </p:sp>
    </p:spTree>
    <p:extLst>
      <p:ext uri="{BB962C8B-B14F-4D97-AF65-F5344CB8AC3E}">
        <p14:creationId xmlns:p14="http://schemas.microsoft.com/office/powerpoint/2010/main" val="106085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E00D50-3389-4901-B315-807B16456B78}" type="slidenum">
              <a:rPr lang="en-US"/>
              <a:pPr/>
              <a:t>14</a:t>
            </a:fld>
            <a:endParaRPr lang="en-US"/>
          </a:p>
        </p:txBody>
      </p:sp>
    </p:spTree>
    <p:extLst>
      <p:ext uri="{BB962C8B-B14F-4D97-AF65-F5344CB8AC3E}">
        <p14:creationId xmlns:p14="http://schemas.microsoft.com/office/powerpoint/2010/main" val="573739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21ABF8-C9C1-468E-BCB0-15B51E40A533}" type="slidenum">
              <a:rPr lang="en-US"/>
              <a:pPr/>
              <a:t>15</a:t>
            </a:fld>
            <a:endParaRPr lang="en-US"/>
          </a:p>
        </p:txBody>
      </p:sp>
    </p:spTree>
    <p:extLst>
      <p:ext uri="{BB962C8B-B14F-4D97-AF65-F5344CB8AC3E}">
        <p14:creationId xmlns:p14="http://schemas.microsoft.com/office/powerpoint/2010/main" val="640873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C290A0-CB13-49B9-9781-9073F0AD44B5}" type="slidenum">
              <a:rPr lang="en-US"/>
              <a:pPr/>
              <a:t>16</a:t>
            </a:fld>
            <a:endParaRPr lang="en-US"/>
          </a:p>
        </p:txBody>
      </p:sp>
    </p:spTree>
    <p:extLst>
      <p:ext uri="{BB962C8B-B14F-4D97-AF65-F5344CB8AC3E}">
        <p14:creationId xmlns:p14="http://schemas.microsoft.com/office/powerpoint/2010/main" val="1535181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E2B0A4-6149-4DD8-BD0E-9F29310B0C61}" type="slidenum">
              <a:rPr lang="en-US"/>
              <a:pPr/>
              <a:t>17</a:t>
            </a:fld>
            <a:endParaRPr lang="en-US"/>
          </a:p>
        </p:txBody>
      </p:sp>
    </p:spTree>
    <p:extLst>
      <p:ext uri="{BB962C8B-B14F-4D97-AF65-F5344CB8AC3E}">
        <p14:creationId xmlns:p14="http://schemas.microsoft.com/office/powerpoint/2010/main" val="1921489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136297-8AD4-4CA1-9993-708A9EAE86DA}" type="slidenum">
              <a:rPr lang="en-US"/>
              <a:pPr/>
              <a:t>18</a:t>
            </a:fld>
            <a:endParaRPr lang="en-US"/>
          </a:p>
        </p:txBody>
      </p:sp>
    </p:spTree>
    <p:extLst>
      <p:ext uri="{BB962C8B-B14F-4D97-AF65-F5344CB8AC3E}">
        <p14:creationId xmlns:p14="http://schemas.microsoft.com/office/powerpoint/2010/main" val="256044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E0444B-DE66-4FF3-AE50-D727DC6E26E8}" type="slidenum">
              <a:rPr lang="en-US"/>
              <a:pPr/>
              <a:t>19</a:t>
            </a:fld>
            <a:endParaRPr lang="en-US"/>
          </a:p>
        </p:txBody>
      </p:sp>
    </p:spTree>
    <p:extLst>
      <p:ext uri="{BB962C8B-B14F-4D97-AF65-F5344CB8AC3E}">
        <p14:creationId xmlns:p14="http://schemas.microsoft.com/office/powerpoint/2010/main" val="622909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5A1C5A-37CE-4CE5-A140-94FBBF46F363}" type="slidenum">
              <a:rPr lang="en-US"/>
              <a:pPr/>
              <a:t>20</a:t>
            </a:fld>
            <a:endParaRPr lang="en-US"/>
          </a:p>
        </p:txBody>
      </p:sp>
    </p:spTree>
    <p:extLst>
      <p:ext uri="{BB962C8B-B14F-4D97-AF65-F5344CB8AC3E}">
        <p14:creationId xmlns:p14="http://schemas.microsoft.com/office/powerpoint/2010/main" val="1930149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609743-1498-4635-B5E2-EFF5AB2F5FC2}" type="slidenum">
              <a:rPr lang="en-US"/>
              <a:pPr/>
              <a:t>21</a:t>
            </a:fld>
            <a:endParaRPr lang="en-US"/>
          </a:p>
        </p:txBody>
      </p:sp>
    </p:spTree>
    <p:extLst>
      <p:ext uri="{BB962C8B-B14F-4D97-AF65-F5344CB8AC3E}">
        <p14:creationId xmlns:p14="http://schemas.microsoft.com/office/powerpoint/2010/main" val="350385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58001F-1096-4F37-990C-3CFAF8E1762D}" type="slidenum">
              <a:rPr lang="en-US"/>
              <a:pPr/>
              <a:t>22</a:t>
            </a:fld>
            <a:endParaRPr lang="en-US"/>
          </a:p>
        </p:txBody>
      </p:sp>
    </p:spTree>
    <p:extLst>
      <p:ext uri="{BB962C8B-B14F-4D97-AF65-F5344CB8AC3E}">
        <p14:creationId xmlns:p14="http://schemas.microsoft.com/office/powerpoint/2010/main" val="525324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023FCB-D130-4E44-90CE-3C0322545697}" type="slidenum">
              <a:rPr lang="en-US"/>
              <a:pPr/>
              <a:t>4</a:t>
            </a:fld>
            <a:endParaRPr lang="en-US"/>
          </a:p>
        </p:txBody>
      </p:sp>
    </p:spTree>
    <p:extLst>
      <p:ext uri="{BB962C8B-B14F-4D97-AF65-F5344CB8AC3E}">
        <p14:creationId xmlns:p14="http://schemas.microsoft.com/office/powerpoint/2010/main" val="2002710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9E497B-288F-4B78-B5F9-BD7F283F1CC9}" type="slidenum">
              <a:rPr lang="en-US"/>
              <a:pPr/>
              <a:t>23</a:t>
            </a:fld>
            <a:endParaRPr lang="en-US"/>
          </a:p>
        </p:txBody>
      </p:sp>
    </p:spTree>
    <p:extLst>
      <p:ext uri="{BB962C8B-B14F-4D97-AF65-F5344CB8AC3E}">
        <p14:creationId xmlns:p14="http://schemas.microsoft.com/office/powerpoint/2010/main" val="138910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7BED6A-EA2B-48A6-9D71-2312B40BD860}" type="slidenum">
              <a:rPr lang="en-US">
                <a:solidFill>
                  <a:prstClr val="black"/>
                </a:solidFill>
              </a:rPr>
              <a:pPr eaLnBrk="1" hangingPunct="1"/>
              <a:t>6</a:t>
            </a:fld>
            <a:endParaRPr lang="en-US">
              <a:solidFill>
                <a:prstClr val="black"/>
              </a:solidFill>
            </a:endParaRPr>
          </a:p>
        </p:txBody>
      </p:sp>
    </p:spTree>
    <p:extLst>
      <p:ext uri="{BB962C8B-B14F-4D97-AF65-F5344CB8AC3E}">
        <p14:creationId xmlns:p14="http://schemas.microsoft.com/office/powerpoint/2010/main" val="366043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7BED6A-EA2B-48A6-9D71-2312B40BD860}" type="slidenum">
              <a:rPr lang="en-US">
                <a:solidFill>
                  <a:prstClr val="black"/>
                </a:solidFill>
              </a:rPr>
              <a:pPr eaLnBrk="1" hangingPunct="1"/>
              <a:t>7</a:t>
            </a:fld>
            <a:endParaRPr lang="en-US">
              <a:solidFill>
                <a:prstClr val="black"/>
              </a:solidFill>
            </a:endParaRPr>
          </a:p>
        </p:txBody>
      </p:sp>
    </p:spTree>
    <p:extLst>
      <p:ext uri="{BB962C8B-B14F-4D97-AF65-F5344CB8AC3E}">
        <p14:creationId xmlns:p14="http://schemas.microsoft.com/office/powerpoint/2010/main" val="49547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9B7209-9D19-40BF-9451-3FA5D1ACE068}" type="slidenum">
              <a:rPr lang="en-US"/>
              <a:pPr/>
              <a:t>8</a:t>
            </a:fld>
            <a:endParaRPr lang="en-US"/>
          </a:p>
        </p:txBody>
      </p:sp>
    </p:spTree>
    <p:extLst>
      <p:ext uri="{BB962C8B-B14F-4D97-AF65-F5344CB8AC3E}">
        <p14:creationId xmlns:p14="http://schemas.microsoft.com/office/powerpoint/2010/main" val="2044241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5897E7-D0B8-422E-9249-27440B17B220}" type="slidenum">
              <a:rPr lang="en-US"/>
              <a:pPr/>
              <a:t>9</a:t>
            </a:fld>
            <a:endParaRPr lang="en-US"/>
          </a:p>
        </p:txBody>
      </p:sp>
    </p:spTree>
    <p:extLst>
      <p:ext uri="{BB962C8B-B14F-4D97-AF65-F5344CB8AC3E}">
        <p14:creationId xmlns:p14="http://schemas.microsoft.com/office/powerpoint/2010/main" val="2120093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A25A60-C7D5-41E9-A893-FEE0713B94DA}" type="slidenum">
              <a:rPr lang="en-US"/>
              <a:pPr/>
              <a:t>10</a:t>
            </a:fld>
            <a:endParaRPr lang="en-US"/>
          </a:p>
        </p:txBody>
      </p:sp>
    </p:spTree>
    <p:extLst>
      <p:ext uri="{BB962C8B-B14F-4D97-AF65-F5344CB8AC3E}">
        <p14:creationId xmlns:p14="http://schemas.microsoft.com/office/powerpoint/2010/main" val="1370733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96C832-A9DD-4A00-92EE-F595C2E3ED94}" type="slidenum">
              <a:rPr lang="en-US"/>
              <a:pPr/>
              <a:t>11</a:t>
            </a:fld>
            <a:endParaRPr lang="en-US"/>
          </a:p>
        </p:txBody>
      </p:sp>
    </p:spTree>
    <p:extLst>
      <p:ext uri="{BB962C8B-B14F-4D97-AF65-F5344CB8AC3E}">
        <p14:creationId xmlns:p14="http://schemas.microsoft.com/office/powerpoint/2010/main" val="1186298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52B845-926C-4666-A0BC-92351E58C186}" type="slidenum">
              <a:rPr lang="en-US"/>
              <a:pPr/>
              <a:t>12</a:t>
            </a:fld>
            <a:endParaRPr lang="en-US"/>
          </a:p>
        </p:txBody>
      </p:sp>
    </p:spTree>
    <p:extLst>
      <p:ext uri="{BB962C8B-B14F-4D97-AF65-F5344CB8AC3E}">
        <p14:creationId xmlns:p14="http://schemas.microsoft.com/office/powerpoint/2010/main" val="873080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D94D23-1C74-4527-B8E1-90E9EED3EF7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086CE6-D17F-41EA-9B60-5EA5AEADC52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688F41-496F-42EB-9F3F-62D9D89688F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7462D2-F21A-47DB-B09C-330A0566926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053A3B-0741-4B82-B521-77AC1BB3994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D73F23-B102-42F5-B100-A1AE7CFDC8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9D0AA2-300D-4F1F-BFFE-E2D60A03813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A4316C-8D6E-4FF2-A23A-35EBCC590EF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7C95E84-D78A-4762-A3CE-7A5285A8FC6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FE34F9-97E3-4E35-B1CC-741E9FE4CA7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827519-0D6C-420A-BAD2-4C5BECDC6B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i="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i="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i="0"/>
            </a:lvl1pPr>
          </a:lstStyle>
          <a:p>
            <a:pPr>
              <a:defRPr/>
            </a:pPr>
            <a:fld id="{3C2BC86F-DCBB-48DA-8468-3B294B8898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history.com/topics/world-war-i/world-war-i-history/videos/trench-warfare" TargetMode="External"/><Relationship Id="rId5" Type="http://schemas.openxmlformats.org/officeDocument/2006/relationships/hyperlink" Target="https://www.youtube.com/watch?v=P92guhd7d-8" TargetMode="External"/><Relationship Id="rId6"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ww.youtube.com/watch?v=Ciq9ts02ci4" TargetMode="Externa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hyperlink" Target="http://www.english.emory.edu/LostPoets/Casualties.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hyperlink" Target="http://www.yourememberthat.com/media/11556/Christmas_Truce_191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mrberlin.com/" TargetMode="Externa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firstworldwar.com/maps/westernfront.htm" TargetMode="Externa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hyperlink" Target="http://www.firstworldwar.com/features/trenchlife.htm" TargetMode="External"/><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4"/>
          <p:cNvSpPr txBox="1">
            <a:spLocks noChangeArrowheads="1"/>
          </p:cNvSpPr>
          <p:nvPr/>
        </p:nvSpPr>
        <p:spPr bwMode="auto">
          <a:xfrm>
            <a:off x="0" y="0"/>
            <a:ext cx="9144000" cy="519113"/>
          </a:xfrm>
          <a:prstGeom prst="rect">
            <a:avLst/>
          </a:prstGeom>
          <a:noFill/>
          <a:ln w="9525">
            <a:noFill/>
            <a:miter lim="800000"/>
            <a:headEnd/>
            <a:tailEnd/>
          </a:ln>
        </p:spPr>
        <p:txBody>
          <a:bodyPr>
            <a:spAutoFit/>
          </a:bodyPr>
          <a:lstStyle/>
          <a:p>
            <a:pPr>
              <a:spcBef>
                <a:spcPct val="50000"/>
              </a:spcBef>
            </a:pPr>
            <a:r>
              <a:rPr lang="en-US" sz="2800" i="0" dirty="0"/>
              <a:t>Objective:</a:t>
            </a:r>
            <a:r>
              <a:rPr lang="en-US" sz="2800" b="0" i="0" dirty="0"/>
              <a:t> </a:t>
            </a:r>
            <a:r>
              <a:rPr lang="en-US" sz="2800" b="0" i="0" dirty="0">
                <a:latin typeface="Times New Roman" pitchFamily="18" charset="0"/>
              </a:rPr>
              <a:t>To examine the horrors of trench warfare.</a:t>
            </a:r>
          </a:p>
        </p:txBody>
      </p:sp>
      <p:sp>
        <p:nvSpPr>
          <p:cNvPr id="15362" name="Rectangle 7" descr="Recycled paper"/>
          <p:cNvSpPr>
            <a:spLocks noChangeArrowheads="1"/>
          </p:cNvSpPr>
          <p:nvPr/>
        </p:nvSpPr>
        <p:spPr bwMode="auto">
          <a:xfrm>
            <a:off x="7391400" y="990600"/>
            <a:ext cx="1752600" cy="2743200"/>
          </a:xfrm>
          <a:prstGeom prst="rect">
            <a:avLst/>
          </a:prstGeom>
          <a:blipFill dpi="0" rotWithShape="1">
            <a:blip r:embed="rId3"/>
            <a:srcRect/>
            <a:tile tx="0" ty="0" sx="100000" sy="100000" flip="none" algn="tl"/>
          </a:blipFill>
          <a:ln w="9525">
            <a:noFill/>
            <a:miter lim="800000"/>
            <a:headEnd/>
            <a:tailEnd/>
          </a:ln>
        </p:spPr>
        <p:txBody>
          <a:bodyPr wrap="none" anchor="ctr"/>
          <a:lstStyle/>
          <a:p>
            <a:endParaRPr lang="en-US"/>
          </a:p>
        </p:txBody>
      </p:sp>
      <p:sp>
        <p:nvSpPr>
          <p:cNvPr id="15363" name="TextBox 1"/>
          <p:cNvSpPr txBox="1">
            <a:spLocks noChangeArrowheads="1"/>
          </p:cNvSpPr>
          <p:nvPr/>
        </p:nvSpPr>
        <p:spPr bwMode="auto">
          <a:xfrm>
            <a:off x="-21439" y="6027003"/>
            <a:ext cx="9144000" cy="830997"/>
          </a:xfrm>
          <a:prstGeom prst="rect">
            <a:avLst/>
          </a:prstGeom>
          <a:noFill/>
          <a:ln w="9525">
            <a:noFill/>
            <a:miter lim="800000"/>
            <a:headEnd/>
            <a:tailEnd/>
          </a:ln>
        </p:spPr>
        <p:txBody>
          <a:bodyPr>
            <a:spAutoFit/>
          </a:bodyPr>
          <a:lstStyle/>
          <a:p>
            <a:pPr algn="ctr"/>
            <a:r>
              <a:rPr lang="en-US" sz="2400" dirty="0" smtClean="0">
                <a:latin typeface="Times New Roman" pitchFamily="18" charset="0"/>
                <a:cs typeface="Times New Roman" pitchFamily="18" charset="0"/>
                <a:hlinkClick r:id="rId4"/>
              </a:rPr>
              <a:t>History.com Video (2:00)</a:t>
            </a:r>
            <a:endParaRPr lang="en-US" sz="2400" dirty="0" smtClean="0">
              <a:latin typeface="Times New Roman" pitchFamily="18" charset="0"/>
              <a:cs typeface="Times New Roman" pitchFamily="18" charset="0"/>
              <a:hlinkClick r:id="rId5"/>
            </a:endParaRPr>
          </a:p>
          <a:p>
            <a:pPr algn="ctr"/>
            <a:r>
              <a:rPr lang="en-US" sz="2400" dirty="0" smtClean="0">
                <a:latin typeface="Times New Roman" pitchFamily="18" charset="0"/>
                <a:cs typeface="Times New Roman" pitchFamily="18" charset="0"/>
                <a:hlinkClick r:id="rId5"/>
              </a:rPr>
              <a:t>An </a:t>
            </a:r>
            <a:r>
              <a:rPr lang="en-US" sz="2400" dirty="0">
                <a:latin typeface="Times New Roman" pitchFamily="18" charset="0"/>
                <a:cs typeface="Times New Roman" pitchFamily="18" charset="0"/>
                <a:hlinkClick r:id="rId5"/>
              </a:rPr>
              <a:t>introduction to trench warfare (</a:t>
            </a:r>
            <a:r>
              <a:rPr lang="en-US" sz="2400" dirty="0" smtClean="0">
                <a:latin typeface="Times New Roman" pitchFamily="18" charset="0"/>
                <a:cs typeface="Times New Roman" pitchFamily="18" charset="0"/>
                <a:hlinkClick r:id="rId5"/>
              </a:rPr>
              <a:t>12:02)</a:t>
            </a:r>
            <a:endParaRPr lang="en-US" sz="2400" dirty="0">
              <a:latin typeface="Times New Roman" pitchFamily="18" charset="0"/>
              <a:cs typeface="Times New Roman" pitchFamily="18" charset="0"/>
            </a:endParaRPr>
          </a:p>
        </p:txBody>
      </p:sp>
      <p:pic>
        <p:nvPicPr>
          <p:cNvPr id="15364" name="Picture 2"/>
          <p:cNvPicPr>
            <a:picLocks noChangeAspect="1" noChangeArrowheads="1"/>
          </p:cNvPicPr>
          <p:nvPr/>
        </p:nvPicPr>
        <p:blipFill>
          <a:blip r:embed="rId6"/>
          <a:srcRect/>
          <a:stretch>
            <a:fillRect/>
          </a:stretch>
        </p:blipFill>
        <p:spPr bwMode="auto">
          <a:xfrm>
            <a:off x="990601" y="553893"/>
            <a:ext cx="7010400" cy="55325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descr="Image:Cheshire Regiment trench Somme 1916.jpg"/>
          <p:cNvPicPr>
            <a:picLocks noChangeAspect="1" noChangeArrowheads="1"/>
          </p:cNvPicPr>
          <p:nvPr/>
        </p:nvPicPr>
        <p:blipFill>
          <a:blip r:embed="rId3"/>
          <a:srcRect/>
          <a:stretch>
            <a:fillRect/>
          </a:stretch>
        </p:blipFill>
        <p:spPr bwMode="auto">
          <a:xfrm>
            <a:off x="838200" y="228600"/>
            <a:ext cx="7477125" cy="5705475"/>
          </a:xfrm>
          <a:prstGeom prst="rect">
            <a:avLst/>
          </a:prstGeom>
          <a:noFill/>
          <a:ln w="9525">
            <a:noFill/>
            <a:miter lim="800000"/>
            <a:headEnd/>
            <a:tailEnd/>
          </a:ln>
        </p:spPr>
      </p:pic>
      <p:sp>
        <p:nvSpPr>
          <p:cNvPr id="21506" name="Text Box 4"/>
          <p:cNvSpPr txBox="1">
            <a:spLocks noChangeArrowheads="1"/>
          </p:cNvSpPr>
          <p:nvPr/>
        </p:nvSpPr>
        <p:spPr bwMode="auto">
          <a:xfrm>
            <a:off x="838200" y="5911850"/>
            <a:ext cx="7467600" cy="946150"/>
          </a:xfrm>
          <a:prstGeom prst="rect">
            <a:avLst/>
          </a:prstGeom>
          <a:noFill/>
          <a:ln w="9525">
            <a:noFill/>
            <a:miter lim="800000"/>
            <a:headEnd/>
            <a:tailEnd/>
          </a:ln>
        </p:spPr>
        <p:txBody>
          <a:bodyPr>
            <a:spAutoFit/>
          </a:bodyPr>
          <a:lstStyle/>
          <a:p>
            <a:pPr algn="ctr">
              <a:spcBef>
                <a:spcPct val="50000"/>
              </a:spcBef>
            </a:pPr>
            <a:r>
              <a:rPr lang="en-US" sz="2800">
                <a:latin typeface="Times New Roman" pitchFamily="18" charset="0"/>
              </a:rPr>
              <a:t>British trench, France, July 1916               (during the Battle of the Somme)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p:cNvPicPr>
            <a:picLocks noChangeAspect="1" noChangeArrowheads="1"/>
          </p:cNvPicPr>
          <p:nvPr/>
        </p:nvPicPr>
        <p:blipFill>
          <a:blip r:embed="rId3"/>
          <a:srcRect/>
          <a:stretch>
            <a:fillRect/>
          </a:stretch>
        </p:blipFill>
        <p:spPr bwMode="auto">
          <a:xfrm>
            <a:off x="3175" y="0"/>
            <a:ext cx="9140825" cy="5405438"/>
          </a:xfrm>
          <a:prstGeom prst="rect">
            <a:avLst/>
          </a:prstGeom>
          <a:noFill/>
          <a:ln w="9525">
            <a:noFill/>
            <a:miter lim="800000"/>
            <a:headEnd/>
            <a:tailEnd/>
          </a:ln>
        </p:spPr>
      </p:pic>
      <p:sp>
        <p:nvSpPr>
          <p:cNvPr id="23554" name="Text Box 5"/>
          <p:cNvSpPr txBox="1">
            <a:spLocks noChangeArrowheads="1"/>
          </p:cNvSpPr>
          <p:nvPr/>
        </p:nvSpPr>
        <p:spPr bwMode="auto">
          <a:xfrm>
            <a:off x="0" y="5562600"/>
            <a:ext cx="9144000" cy="519113"/>
          </a:xfrm>
          <a:prstGeom prst="rect">
            <a:avLst/>
          </a:prstGeom>
          <a:noFill/>
          <a:ln w="9525">
            <a:noFill/>
            <a:miter lim="800000"/>
            <a:headEnd/>
            <a:tailEnd/>
          </a:ln>
        </p:spPr>
        <p:txBody>
          <a:bodyPr>
            <a:spAutoFit/>
          </a:bodyPr>
          <a:lstStyle/>
          <a:p>
            <a:pPr algn="ctr">
              <a:spcBef>
                <a:spcPct val="50000"/>
              </a:spcBef>
            </a:pPr>
            <a:r>
              <a:rPr lang="en-US" sz="2800">
                <a:latin typeface="Times New Roman" pitchFamily="18" charset="0"/>
              </a:rPr>
              <a:t>French soldiers firing over their own dead </a:t>
            </a:r>
          </a:p>
        </p:txBody>
      </p:sp>
      <p:sp>
        <p:nvSpPr>
          <p:cNvPr id="23555" name="Text Box 6"/>
          <p:cNvSpPr txBox="1">
            <a:spLocks noChangeArrowheads="1"/>
          </p:cNvSpPr>
          <p:nvPr/>
        </p:nvSpPr>
        <p:spPr bwMode="auto">
          <a:xfrm>
            <a:off x="0" y="6248400"/>
            <a:ext cx="9144000" cy="519113"/>
          </a:xfrm>
          <a:prstGeom prst="rect">
            <a:avLst/>
          </a:prstGeom>
          <a:noFill/>
          <a:ln w="9525">
            <a:noFill/>
            <a:miter lim="800000"/>
            <a:headEnd/>
            <a:tailEnd/>
          </a:ln>
        </p:spPr>
        <p:txBody>
          <a:bodyPr>
            <a:spAutoFit/>
          </a:bodyPr>
          <a:lstStyle/>
          <a:p>
            <a:pPr algn="ctr">
              <a:spcBef>
                <a:spcPct val="50000"/>
              </a:spcBef>
            </a:pPr>
            <a:r>
              <a:rPr lang="en-US" sz="2800" i="0" dirty="0">
                <a:latin typeface="Times New Roman" pitchFamily="18" charset="0"/>
                <a:hlinkClick r:id="rId4"/>
              </a:rPr>
              <a:t>All Quiet on the Western Front </a:t>
            </a:r>
            <a:r>
              <a:rPr lang="en-US" sz="2800" i="0" dirty="0">
                <a:latin typeface="Times New Roman" pitchFamily="18" charset="0"/>
              </a:rPr>
              <a:t>– </a:t>
            </a:r>
            <a:r>
              <a:rPr lang="en-US" sz="2800" i="0" dirty="0" smtClean="0">
                <a:latin typeface="Times New Roman" pitchFamily="18" charset="0"/>
              </a:rPr>
              <a:t>(3:00)</a:t>
            </a:r>
            <a:endParaRPr lang="en-US" sz="2800" i="0" dirty="0">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descr="Image:Aerial view Loos-Hulluch trench system July 1917.jpg"/>
          <p:cNvPicPr>
            <a:picLocks noChangeAspect="1" noChangeArrowheads="1"/>
          </p:cNvPicPr>
          <p:nvPr/>
        </p:nvPicPr>
        <p:blipFill>
          <a:blip r:embed="rId3"/>
          <a:srcRect/>
          <a:stretch>
            <a:fillRect/>
          </a:stretch>
        </p:blipFill>
        <p:spPr bwMode="auto">
          <a:xfrm>
            <a:off x="0" y="3175"/>
            <a:ext cx="6088063" cy="6854825"/>
          </a:xfrm>
          <a:prstGeom prst="rect">
            <a:avLst/>
          </a:prstGeom>
          <a:noFill/>
          <a:ln w="9525">
            <a:noFill/>
            <a:miter lim="800000"/>
            <a:headEnd/>
            <a:tailEnd/>
          </a:ln>
        </p:spPr>
      </p:pic>
      <p:sp>
        <p:nvSpPr>
          <p:cNvPr id="25602" name="Text Box 6"/>
          <p:cNvSpPr txBox="1">
            <a:spLocks noChangeArrowheads="1"/>
          </p:cNvSpPr>
          <p:nvPr/>
        </p:nvSpPr>
        <p:spPr bwMode="auto">
          <a:xfrm>
            <a:off x="6096000" y="0"/>
            <a:ext cx="3048000" cy="6924675"/>
          </a:xfrm>
          <a:prstGeom prst="rect">
            <a:avLst/>
          </a:prstGeom>
          <a:noFill/>
          <a:ln w="9525">
            <a:noFill/>
            <a:miter lim="800000"/>
            <a:headEnd/>
            <a:tailEnd/>
          </a:ln>
        </p:spPr>
        <p:txBody>
          <a:bodyPr>
            <a:spAutoFit/>
          </a:bodyPr>
          <a:lstStyle/>
          <a:p>
            <a:pPr>
              <a:spcBef>
                <a:spcPct val="50000"/>
              </a:spcBef>
            </a:pPr>
            <a:r>
              <a:rPr lang="en-US" sz="2800">
                <a:latin typeface="Times New Roman" pitchFamily="18" charset="0"/>
              </a:rPr>
              <a:t>An aerial photograph of the opposing trenches and no-man's land in Artois, France, July 22, 1917. German trenches are at the right and bottom, British trenches are at the top left. The vertical line to the left of centre indicates the course of a pre-war road.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0" y="0"/>
            <a:ext cx="9144000" cy="519113"/>
          </a:xfrm>
          <a:prstGeom prst="rect">
            <a:avLst/>
          </a:prstGeom>
          <a:noFill/>
          <a:ln w="9525">
            <a:noFill/>
            <a:miter lim="800000"/>
            <a:headEnd/>
            <a:tailEnd/>
          </a:ln>
        </p:spPr>
        <p:txBody>
          <a:bodyPr anchor="ctr">
            <a:spAutoFit/>
          </a:bodyPr>
          <a:lstStyle/>
          <a:p>
            <a:pPr algn="ctr"/>
            <a:r>
              <a:rPr lang="en-US" sz="2800" i="0" u="sng">
                <a:latin typeface="Times New Roman" pitchFamily="18" charset="0"/>
              </a:rPr>
              <a:t>Trench Rats</a:t>
            </a:r>
          </a:p>
        </p:txBody>
      </p:sp>
      <p:sp>
        <p:nvSpPr>
          <p:cNvPr id="17411" name="Text Box 3"/>
          <p:cNvSpPr txBox="1">
            <a:spLocks noChangeArrowheads="1"/>
          </p:cNvSpPr>
          <p:nvPr/>
        </p:nvSpPr>
        <p:spPr bwMode="auto">
          <a:xfrm>
            <a:off x="0" y="2971800"/>
            <a:ext cx="9144000" cy="946150"/>
          </a:xfrm>
          <a:prstGeom prst="rect">
            <a:avLst/>
          </a:prstGeom>
          <a:noFill/>
          <a:ln w="9525">
            <a:noFill/>
            <a:miter lim="800000"/>
            <a:headEnd/>
            <a:tailEnd/>
          </a:ln>
        </p:spPr>
        <p:txBody>
          <a:bodyPr>
            <a:spAutoFit/>
          </a:bodyPr>
          <a:lstStyle/>
          <a:p>
            <a:pPr>
              <a:spcBef>
                <a:spcPct val="50000"/>
              </a:spcBef>
            </a:pPr>
            <a:r>
              <a:rPr lang="en-US" sz="2800" b="0" i="0">
                <a:latin typeface="Times New Roman" pitchFamily="18" charset="0"/>
              </a:rPr>
              <a:t>"The rats were huge. They were so big they would eat a wounded man if he couldn't defend himself." </a:t>
            </a:r>
          </a:p>
        </p:txBody>
      </p:sp>
      <p:sp>
        <p:nvSpPr>
          <p:cNvPr id="17412" name="Text Box 4"/>
          <p:cNvSpPr txBox="1">
            <a:spLocks noChangeArrowheads="1"/>
          </p:cNvSpPr>
          <p:nvPr/>
        </p:nvSpPr>
        <p:spPr bwMode="auto">
          <a:xfrm>
            <a:off x="0" y="4203700"/>
            <a:ext cx="9144000" cy="2654300"/>
          </a:xfrm>
          <a:prstGeom prst="rect">
            <a:avLst/>
          </a:prstGeom>
          <a:noFill/>
          <a:ln w="9525">
            <a:noFill/>
            <a:miter lim="800000"/>
            <a:headEnd/>
            <a:tailEnd/>
          </a:ln>
        </p:spPr>
        <p:txBody>
          <a:bodyPr>
            <a:spAutoFit/>
          </a:bodyPr>
          <a:lstStyle/>
          <a:p>
            <a:pPr>
              <a:spcBef>
                <a:spcPct val="50000"/>
              </a:spcBef>
            </a:pPr>
            <a:r>
              <a:rPr lang="en-US" sz="2800" b="0" i="0">
                <a:latin typeface="Times New Roman" pitchFamily="18" charset="0"/>
              </a:rPr>
              <a:t>"I saw some rats running from under the dead men's greatcoats, enormous rats, fat with human flesh. My heart pounded as we edged towards one of the bodies. His helmet had rolled off. The man displayed a grimacing face, stripped of flesh; the skull bare, the eyes devoured and from the yawning mouth leapt a rat." </a:t>
            </a:r>
          </a:p>
        </p:txBody>
      </p:sp>
      <p:sp>
        <p:nvSpPr>
          <p:cNvPr id="27652" name="Text Box 5"/>
          <p:cNvSpPr txBox="1">
            <a:spLocks noChangeArrowheads="1"/>
          </p:cNvSpPr>
          <p:nvPr/>
        </p:nvSpPr>
        <p:spPr bwMode="auto">
          <a:xfrm>
            <a:off x="0" y="533400"/>
            <a:ext cx="9144000" cy="1373188"/>
          </a:xfrm>
          <a:prstGeom prst="rect">
            <a:avLst/>
          </a:prstGeom>
          <a:noFill/>
          <a:ln w="9525">
            <a:noFill/>
            <a:miter lim="800000"/>
            <a:headEnd/>
            <a:tailEnd/>
          </a:ln>
        </p:spPr>
        <p:txBody>
          <a:bodyPr>
            <a:spAutoFit/>
          </a:bodyPr>
          <a:lstStyle/>
          <a:p>
            <a:pPr>
              <a:spcBef>
                <a:spcPct val="50000"/>
              </a:spcBef>
            </a:pPr>
            <a:r>
              <a:rPr lang="en-US" sz="2800" b="0" i="0">
                <a:latin typeface="Times New Roman" pitchFamily="18" charset="0"/>
              </a:rPr>
              <a:t>Many men killed in the trenches were buried almost where they fell. These corpses, as well as the food scraps that littered the trenches, attracted rats. </a:t>
            </a:r>
          </a:p>
        </p:txBody>
      </p:sp>
      <p:sp>
        <p:nvSpPr>
          <p:cNvPr id="17414" name="Text Box 6"/>
          <p:cNvSpPr txBox="1">
            <a:spLocks noChangeArrowheads="1"/>
          </p:cNvSpPr>
          <p:nvPr/>
        </p:nvSpPr>
        <p:spPr bwMode="auto">
          <a:xfrm>
            <a:off x="0" y="2133600"/>
            <a:ext cx="9144000" cy="519113"/>
          </a:xfrm>
          <a:prstGeom prst="rect">
            <a:avLst/>
          </a:prstGeom>
          <a:noFill/>
          <a:ln w="9525">
            <a:noFill/>
            <a:miter lim="800000"/>
            <a:headEnd/>
            <a:tailEnd/>
          </a:ln>
        </p:spPr>
        <p:txBody>
          <a:bodyPr>
            <a:spAutoFit/>
          </a:bodyPr>
          <a:lstStyle/>
          <a:p>
            <a:pPr>
              <a:spcBef>
                <a:spcPct val="50000"/>
              </a:spcBef>
            </a:pPr>
            <a:r>
              <a:rPr lang="en-US" sz="2800" i="0">
                <a:latin typeface="Comic Sans MS" pitchFamily="66" charset="0"/>
              </a:rPr>
              <a:t>Quotes from soldiers fighting in the trenches: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box(in)">
                                      <p:cBhvr>
                                        <p:cTn id="7" dur="500"/>
                                        <p:tgtEl>
                                          <p:spTgt spid="174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checkerboard(across)">
                                      <p:cBhvr>
                                        <p:cTn id="12" dur="500"/>
                                        <p:tgtEl>
                                          <p:spTgt spid="174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412"/>
                                        </p:tgtEl>
                                        <p:attrNameLst>
                                          <p:attrName>style.visibility</p:attrName>
                                        </p:attrNameLst>
                                      </p:cBhvr>
                                      <p:to>
                                        <p:strVal val="visible"/>
                                      </p:to>
                                    </p:set>
                                    <p:animEffect transition="in" filter="randombar(horizontal)">
                                      <p:cBhvr>
                                        <p:cTn id="1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FWWwater"/>
          <p:cNvPicPr>
            <a:picLocks noChangeAspect="1" noChangeArrowheads="1"/>
          </p:cNvPicPr>
          <p:nvPr/>
        </p:nvPicPr>
        <p:blipFill>
          <a:blip r:embed="rId3"/>
          <a:srcRect/>
          <a:stretch>
            <a:fillRect/>
          </a:stretch>
        </p:blipFill>
        <p:spPr bwMode="auto">
          <a:xfrm>
            <a:off x="3175" y="0"/>
            <a:ext cx="9140825" cy="5940425"/>
          </a:xfrm>
          <a:prstGeom prst="rect">
            <a:avLst/>
          </a:prstGeom>
          <a:noFill/>
          <a:ln w="9525">
            <a:noFill/>
            <a:miter lim="800000"/>
            <a:headEnd/>
            <a:tailEnd/>
          </a:ln>
        </p:spPr>
      </p:pic>
      <p:sp>
        <p:nvSpPr>
          <p:cNvPr id="29698" name="Text Box 4"/>
          <p:cNvSpPr txBox="1">
            <a:spLocks noChangeArrowheads="1"/>
          </p:cNvSpPr>
          <p:nvPr/>
        </p:nvSpPr>
        <p:spPr bwMode="auto">
          <a:xfrm>
            <a:off x="0" y="6096000"/>
            <a:ext cx="9144000" cy="519113"/>
          </a:xfrm>
          <a:prstGeom prst="rect">
            <a:avLst/>
          </a:prstGeom>
          <a:noFill/>
          <a:ln w="9525">
            <a:noFill/>
            <a:miter lim="800000"/>
            <a:headEnd/>
            <a:tailEnd/>
          </a:ln>
        </p:spPr>
        <p:txBody>
          <a:bodyPr>
            <a:spAutoFit/>
          </a:bodyPr>
          <a:lstStyle/>
          <a:p>
            <a:pPr algn="ctr"/>
            <a:r>
              <a:rPr lang="en-US" sz="2800">
                <a:latin typeface="Times New Roman" pitchFamily="18" charset="0"/>
              </a:rPr>
              <a:t>Officers walking through a flooded communication trench.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descr="FWWfoot"/>
          <p:cNvPicPr>
            <a:picLocks noChangeAspect="1" noChangeArrowheads="1"/>
          </p:cNvPicPr>
          <p:nvPr/>
        </p:nvPicPr>
        <p:blipFill>
          <a:blip r:embed="rId3"/>
          <a:srcRect/>
          <a:stretch>
            <a:fillRect/>
          </a:stretch>
        </p:blipFill>
        <p:spPr bwMode="auto">
          <a:xfrm>
            <a:off x="0" y="0"/>
            <a:ext cx="9140825" cy="6237288"/>
          </a:xfrm>
          <a:prstGeom prst="rect">
            <a:avLst/>
          </a:prstGeom>
          <a:noFill/>
          <a:ln w="9525">
            <a:noFill/>
            <a:miter lim="800000"/>
            <a:headEnd/>
            <a:tailEnd/>
          </a:ln>
        </p:spPr>
      </p:pic>
      <p:sp>
        <p:nvSpPr>
          <p:cNvPr id="31746" name="Text Box 4"/>
          <p:cNvSpPr txBox="1">
            <a:spLocks noChangeArrowheads="1"/>
          </p:cNvSpPr>
          <p:nvPr/>
        </p:nvSpPr>
        <p:spPr bwMode="auto">
          <a:xfrm>
            <a:off x="0" y="6248400"/>
            <a:ext cx="9144000" cy="954107"/>
          </a:xfrm>
          <a:prstGeom prst="rect">
            <a:avLst/>
          </a:prstGeom>
          <a:noFill/>
          <a:ln w="9525">
            <a:noFill/>
            <a:miter lim="800000"/>
            <a:headEnd/>
            <a:tailEnd/>
          </a:ln>
        </p:spPr>
        <p:txBody>
          <a:bodyPr>
            <a:spAutoFit/>
          </a:bodyPr>
          <a:lstStyle/>
          <a:p>
            <a:pPr algn="ctr">
              <a:spcBef>
                <a:spcPct val="50000"/>
              </a:spcBef>
            </a:pPr>
            <a:r>
              <a:rPr lang="en-US" sz="2800" dirty="0">
                <a:latin typeface="Times New Roman" pitchFamily="18" charset="0"/>
              </a:rPr>
              <a:t>A photograph of a man suffering from trench foot</a:t>
            </a:r>
            <a:r>
              <a:rPr lang="en-US" sz="2800" dirty="0" smtClean="0">
                <a:latin typeface="Times New Roman" pitchFamily="18" charset="0"/>
              </a:rPr>
              <a:t>.</a:t>
            </a:r>
            <a:br>
              <a:rPr lang="en-US" sz="2800" dirty="0" smtClean="0">
                <a:latin typeface="Times New Roman" pitchFamily="18" charset="0"/>
              </a:rPr>
            </a:br>
            <a:r>
              <a:rPr lang="en-US" sz="2800" dirty="0" smtClean="0">
                <a:latin typeface="Times New Roman" pitchFamily="18" charset="0"/>
              </a:rPr>
              <a:t> </a:t>
            </a:r>
            <a:endParaRPr lang="en-US" sz="2800" dirty="0">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p:cNvPicPr>
            <a:picLocks noChangeAspect="1" noChangeArrowheads="1"/>
          </p:cNvPicPr>
          <p:nvPr/>
        </p:nvPicPr>
        <p:blipFill>
          <a:blip r:embed="rId3"/>
          <a:srcRect/>
          <a:stretch>
            <a:fillRect/>
          </a:stretch>
        </p:blipFill>
        <p:spPr bwMode="auto">
          <a:xfrm>
            <a:off x="0" y="0"/>
            <a:ext cx="9140825" cy="5751513"/>
          </a:xfrm>
          <a:prstGeom prst="rect">
            <a:avLst/>
          </a:prstGeom>
          <a:noFill/>
          <a:ln w="9525">
            <a:noFill/>
            <a:miter lim="800000"/>
            <a:headEnd/>
            <a:tailEnd/>
          </a:ln>
        </p:spPr>
      </p:pic>
      <p:sp>
        <p:nvSpPr>
          <p:cNvPr id="37890" name="Text Box 5"/>
          <p:cNvSpPr txBox="1">
            <a:spLocks noChangeArrowheads="1"/>
          </p:cNvSpPr>
          <p:nvPr/>
        </p:nvSpPr>
        <p:spPr bwMode="auto">
          <a:xfrm>
            <a:off x="0" y="5791200"/>
            <a:ext cx="9144000" cy="519113"/>
          </a:xfrm>
          <a:prstGeom prst="rect">
            <a:avLst/>
          </a:prstGeom>
          <a:noFill/>
          <a:ln w="9525">
            <a:noFill/>
            <a:miter lim="800000"/>
            <a:headEnd/>
            <a:tailEnd/>
          </a:ln>
        </p:spPr>
        <p:txBody>
          <a:bodyPr>
            <a:spAutoFit/>
          </a:bodyPr>
          <a:lstStyle/>
          <a:p>
            <a:pPr algn="ctr">
              <a:spcBef>
                <a:spcPct val="50000"/>
              </a:spcBef>
            </a:pPr>
            <a:r>
              <a:rPr lang="en-US" sz="2800">
                <a:latin typeface="Times New Roman" pitchFamily="18" charset="0"/>
              </a:rPr>
              <a:t>Soldiers digging trenches while protected against gas attacks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Gassed, painting by John Singer Sargent - click the picture to close this window"/>
          <p:cNvPicPr>
            <a:picLocks noChangeAspect="1" noChangeArrowheads="1"/>
          </p:cNvPicPr>
          <p:nvPr/>
        </p:nvPicPr>
        <p:blipFill>
          <a:blip r:embed="rId3"/>
          <a:srcRect/>
          <a:stretch>
            <a:fillRect/>
          </a:stretch>
        </p:blipFill>
        <p:spPr bwMode="auto">
          <a:xfrm>
            <a:off x="3175" y="0"/>
            <a:ext cx="9140825" cy="3894138"/>
          </a:xfrm>
          <a:prstGeom prst="rect">
            <a:avLst/>
          </a:prstGeom>
          <a:noFill/>
          <a:ln w="9525">
            <a:noFill/>
            <a:miter lim="800000"/>
            <a:headEnd/>
            <a:tailEnd/>
          </a:ln>
        </p:spPr>
      </p:pic>
      <p:sp>
        <p:nvSpPr>
          <p:cNvPr id="39938" name="Text Box 4"/>
          <p:cNvSpPr txBox="1">
            <a:spLocks noChangeArrowheads="1"/>
          </p:cNvSpPr>
          <p:nvPr/>
        </p:nvSpPr>
        <p:spPr bwMode="auto">
          <a:xfrm>
            <a:off x="0" y="4114800"/>
            <a:ext cx="9144000" cy="519113"/>
          </a:xfrm>
          <a:prstGeom prst="rect">
            <a:avLst/>
          </a:prstGeom>
          <a:noFill/>
          <a:ln w="9525">
            <a:noFill/>
            <a:miter lim="800000"/>
            <a:headEnd/>
            <a:tailEnd/>
          </a:ln>
        </p:spPr>
        <p:txBody>
          <a:bodyPr>
            <a:spAutoFit/>
          </a:bodyPr>
          <a:lstStyle/>
          <a:p>
            <a:pPr algn="ctr">
              <a:spcBef>
                <a:spcPct val="50000"/>
              </a:spcBef>
            </a:pPr>
            <a:r>
              <a:rPr lang="en-US" sz="2800">
                <a:latin typeface="Times New Roman" pitchFamily="18" charset="0"/>
              </a:rPr>
              <a:t>'Gassed'. Painting by John Singer Sargent, 1918/1919.</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5" descr="Image:Vickers IWW.jpg"/>
          <p:cNvPicPr>
            <a:picLocks noChangeAspect="1" noChangeArrowheads="1"/>
          </p:cNvPicPr>
          <p:nvPr/>
        </p:nvPicPr>
        <p:blipFill>
          <a:blip r:embed="rId3"/>
          <a:srcRect/>
          <a:stretch>
            <a:fillRect/>
          </a:stretch>
        </p:blipFill>
        <p:spPr bwMode="auto">
          <a:xfrm>
            <a:off x="3175" y="0"/>
            <a:ext cx="9140825" cy="6278563"/>
          </a:xfrm>
          <a:prstGeom prst="rect">
            <a:avLst/>
          </a:prstGeom>
          <a:noFill/>
          <a:ln w="9525">
            <a:noFill/>
            <a:miter lim="800000"/>
            <a:headEnd/>
            <a:tailEnd/>
          </a:ln>
        </p:spPr>
      </p:pic>
      <p:sp>
        <p:nvSpPr>
          <p:cNvPr id="44034" name="Rectangle 6"/>
          <p:cNvSpPr>
            <a:spLocks noChangeArrowheads="1"/>
          </p:cNvSpPr>
          <p:nvPr/>
        </p:nvSpPr>
        <p:spPr bwMode="auto">
          <a:xfrm>
            <a:off x="0" y="6354763"/>
            <a:ext cx="9099550" cy="503237"/>
          </a:xfrm>
          <a:prstGeom prst="rect">
            <a:avLst/>
          </a:prstGeom>
          <a:noFill/>
          <a:ln w="9525">
            <a:noFill/>
            <a:miter lim="800000"/>
            <a:headEnd/>
            <a:tailEnd/>
          </a:ln>
        </p:spPr>
        <p:txBody>
          <a:bodyPr wrap="none" anchor="ctr">
            <a:spAutoFit/>
          </a:bodyPr>
          <a:lstStyle/>
          <a:p>
            <a:r>
              <a:rPr lang="en-US" sz="2700">
                <a:latin typeface="Times New Roman" pitchFamily="18" charset="0"/>
              </a:rPr>
              <a:t>British Vickers machine gun crew, western front, World War 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28" name="Group 96"/>
          <p:cNvGraphicFramePr>
            <a:graphicFrameLocks noGrp="1"/>
          </p:cNvGraphicFramePr>
          <p:nvPr/>
        </p:nvGraphicFramePr>
        <p:xfrm>
          <a:off x="0" y="0"/>
          <a:ext cx="9144000" cy="6843716"/>
        </p:xfrm>
        <a:graphic>
          <a:graphicData uri="http://schemas.openxmlformats.org/drawingml/2006/table">
            <a:tbl>
              <a:tblPr/>
              <a:tblGrid>
                <a:gridCol w="3121025"/>
                <a:gridCol w="2189163"/>
                <a:gridCol w="1722437"/>
                <a:gridCol w="2111375"/>
              </a:tblGrid>
              <a:tr h="60960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800000"/>
                          </a:solidFill>
                          <a:effectLst/>
                          <a:latin typeface="Times New Roman" pitchFamily="18" charset="0"/>
                        </a:rPr>
                        <a:t>Poison Gas Deaths: 1914-1918</a:t>
                      </a:r>
                      <a:endParaRPr kumimoji="0" lang="en-US" sz="2800" b="0" i="0" u="sng" strike="noStrike" cap="none" normalizeH="0" baseline="0" dirty="0" smtClean="0">
                        <a:ln>
                          <a:noFill/>
                        </a:ln>
                        <a:solidFill>
                          <a:schemeClr val="tx1"/>
                        </a:solidFill>
                        <a:effectLst/>
                        <a:latin typeface="Times New Roman" pitchFamily="18" charset="0"/>
                      </a:endParaRPr>
                    </a:p>
                  </a:txBody>
                  <a:tcPr anchor="ctr" horzOverflow="overflow">
                    <a:lnL cap="flat">
                      <a:noFill/>
                    </a:lnL>
                    <a:lnR cap="flat">
                      <a:noFill/>
                    </a:lnR>
                    <a:lnT cap="flat">
                      <a:noFill/>
                    </a:lnT>
                    <a:lnB>
                      <a:noFill/>
                    </a:lnB>
                    <a:lnTlToBr>
                      <a:noFill/>
                    </a:lnTlToBr>
                    <a:lnBlToTr>
                      <a:noFill/>
                    </a:lnBlToTr>
                    <a:blipFill dpi="0" rotWithShape="0">
                      <a:blip r:embed="rId3"/>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r>
              <a:tr h="622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800000"/>
                          </a:solidFill>
                          <a:effectLst/>
                          <a:latin typeface="Times New Roman" pitchFamily="18" charset="0"/>
                        </a:rPr>
                        <a:t>Country</a:t>
                      </a:r>
                      <a:endParaRPr kumimoji="0" lang="en-US" sz="2800" b="0"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800000"/>
                          </a:solidFill>
                          <a:effectLst/>
                          <a:latin typeface="Times New Roman" pitchFamily="18" charset="0"/>
                        </a:rPr>
                        <a:t>Non-Fatal</a:t>
                      </a:r>
                      <a:endParaRPr kumimoji="0" lang="en-US" sz="28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800000"/>
                          </a:solidFill>
                          <a:effectLst/>
                          <a:latin typeface="Times New Roman" pitchFamily="18" charset="0"/>
                        </a:rPr>
                        <a:t>Deaths</a:t>
                      </a:r>
                      <a:endParaRPr kumimoji="0" lang="en-US" sz="28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800000"/>
                          </a:solidFill>
                          <a:effectLst/>
                          <a:latin typeface="Times New Roman" pitchFamily="18" charset="0"/>
                        </a:rPr>
                        <a:t>Total</a:t>
                      </a:r>
                      <a:endParaRPr kumimoji="0" lang="en-US" sz="28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blipFill dpi="0" rotWithShape="0">
                      <a:blip r:embed="rId3"/>
                      <a:srcRect/>
                      <a:tile tx="0" ty="0" sx="100000" sy="100000" flip="none" algn="tl"/>
                    </a:blipFill>
                  </a:tcPr>
                </a:tc>
              </a:tr>
              <a:tr h="62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British Empire</a:t>
                      </a:r>
                    </a:p>
                  </a:txBody>
                  <a:tcPr anchor="ctr" horzOverflow="overflow">
                    <a:lnL cap="flat">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180,597</a:t>
                      </a:r>
                    </a:p>
                  </a:txBody>
                  <a:tcPr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8,109</a:t>
                      </a:r>
                    </a:p>
                  </a:txBody>
                  <a:tcPr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188,706</a:t>
                      </a:r>
                    </a:p>
                  </a:txBody>
                  <a:tcPr anchor="ctr" horzOverflow="overflow">
                    <a:lnL>
                      <a:noFill/>
                    </a:lnL>
                    <a:lnR cap="flat">
                      <a:noFill/>
                    </a:lnR>
                    <a:lnT>
                      <a:noFill/>
                    </a:lnT>
                    <a:lnB>
                      <a:noFill/>
                    </a:lnB>
                    <a:lnTlToBr>
                      <a:noFill/>
                    </a:lnTlToBr>
                    <a:lnBlToTr>
                      <a:noFill/>
                    </a:lnBlToTr>
                    <a:blipFill dpi="0" rotWithShape="0">
                      <a:blip r:embed="rId3"/>
                      <a:srcRect/>
                      <a:tile tx="0" ty="0" sx="100000" sy="100000" flip="none" algn="tl"/>
                    </a:blipFill>
                  </a:tcPr>
                </a:tc>
              </a:tr>
              <a:tr h="62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France</a:t>
                      </a:r>
                    </a:p>
                  </a:txBody>
                  <a:tcPr anchor="ctr" horzOverflow="overflow">
                    <a:lnL cap="flat">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182,000</a:t>
                      </a:r>
                    </a:p>
                  </a:txBody>
                  <a:tcPr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8,000</a:t>
                      </a:r>
                    </a:p>
                  </a:txBody>
                  <a:tcPr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190,000</a:t>
                      </a:r>
                    </a:p>
                  </a:txBody>
                  <a:tcPr anchor="ctr" horzOverflow="overflow">
                    <a:lnL>
                      <a:noFill/>
                    </a:lnL>
                    <a:lnR cap="flat">
                      <a:noFill/>
                    </a:lnR>
                    <a:lnT>
                      <a:noFill/>
                    </a:lnT>
                    <a:lnB>
                      <a:noFill/>
                    </a:lnB>
                    <a:lnTlToBr>
                      <a:noFill/>
                    </a:lnTlToBr>
                    <a:lnBlToTr>
                      <a:noFill/>
                    </a:lnBlToTr>
                    <a:blipFill dpi="0" rotWithShape="0">
                      <a:blip r:embed="rId3"/>
                      <a:srcRect/>
                      <a:tile tx="0" ty="0" sx="100000" sy="100000" flip="none" algn="tl"/>
                    </a:blipFill>
                  </a:tcPr>
                </a:tc>
              </a:tr>
              <a:tr h="62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United States</a:t>
                      </a:r>
                    </a:p>
                  </a:txBody>
                  <a:tcPr anchor="ctr" horzOverflow="overflow">
                    <a:lnL cap="flat">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71,345</a:t>
                      </a:r>
                    </a:p>
                  </a:txBody>
                  <a:tcPr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1,462</a:t>
                      </a:r>
                    </a:p>
                  </a:txBody>
                  <a:tcPr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72,807</a:t>
                      </a:r>
                    </a:p>
                  </a:txBody>
                  <a:tcPr anchor="ctr" horzOverflow="overflow">
                    <a:lnL>
                      <a:noFill/>
                    </a:lnL>
                    <a:lnR cap="flat">
                      <a:noFill/>
                    </a:lnR>
                    <a:lnT>
                      <a:noFill/>
                    </a:lnT>
                    <a:lnB>
                      <a:noFill/>
                    </a:lnB>
                    <a:lnTlToBr>
                      <a:noFill/>
                    </a:lnTlToBr>
                    <a:lnBlToTr>
                      <a:noFill/>
                    </a:lnBlToTr>
                    <a:blipFill dpi="0" rotWithShape="0">
                      <a:blip r:embed="rId3"/>
                      <a:srcRect/>
                      <a:tile tx="0" ty="0" sx="100000" sy="100000" flip="none" algn="tl"/>
                    </a:blipFill>
                  </a:tcPr>
                </a:tc>
              </a:tr>
              <a:tr h="622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Italy</a:t>
                      </a:r>
                    </a:p>
                  </a:txBody>
                  <a:tcPr anchor="ctr" horzOverflow="overflow">
                    <a:lnL cap="flat">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55,373</a:t>
                      </a:r>
                    </a:p>
                  </a:txBody>
                  <a:tcPr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4,627</a:t>
                      </a:r>
                    </a:p>
                  </a:txBody>
                  <a:tcPr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60,000</a:t>
                      </a:r>
                    </a:p>
                  </a:txBody>
                  <a:tcPr anchor="ctr" horzOverflow="overflow">
                    <a:lnL>
                      <a:noFill/>
                    </a:lnL>
                    <a:lnR cap="flat">
                      <a:noFill/>
                    </a:lnR>
                    <a:lnT>
                      <a:noFill/>
                    </a:lnT>
                    <a:lnB>
                      <a:noFill/>
                    </a:lnB>
                    <a:lnTlToBr>
                      <a:noFill/>
                    </a:lnTlToBr>
                    <a:lnBlToTr>
                      <a:noFill/>
                    </a:lnBlToTr>
                    <a:blipFill dpi="0" rotWithShape="0">
                      <a:blip r:embed="rId3"/>
                      <a:srcRect/>
                      <a:tile tx="0" ty="0" sx="100000" sy="100000" flip="none" algn="tl"/>
                    </a:blipFill>
                  </a:tcPr>
                </a:tc>
              </a:tr>
              <a:tr h="62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Russia</a:t>
                      </a:r>
                    </a:p>
                  </a:txBody>
                  <a:tcPr anchor="ctr" horzOverflow="overflow">
                    <a:lnL cap="flat">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419,340</a:t>
                      </a:r>
                    </a:p>
                  </a:txBody>
                  <a:tcPr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56,000</a:t>
                      </a:r>
                    </a:p>
                  </a:txBody>
                  <a:tcPr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475,340</a:t>
                      </a:r>
                    </a:p>
                  </a:txBody>
                  <a:tcPr anchor="ctr" horzOverflow="overflow">
                    <a:lnL>
                      <a:noFill/>
                    </a:lnL>
                    <a:lnR cap="flat">
                      <a:noFill/>
                    </a:lnR>
                    <a:lnT>
                      <a:noFill/>
                    </a:lnT>
                    <a:lnB>
                      <a:noFill/>
                    </a:lnB>
                    <a:lnTlToBr>
                      <a:noFill/>
                    </a:lnTlToBr>
                    <a:lnBlToTr>
                      <a:noFill/>
                    </a:lnBlToTr>
                    <a:blipFill dpi="0" rotWithShape="0">
                      <a:blip r:embed="rId3"/>
                      <a:srcRect/>
                      <a:tile tx="0" ty="0" sx="100000" sy="100000" flip="none" algn="tl"/>
                    </a:blipFill>
                  </a:tcPr>
                </a:tc>
              </a:tr>
              <a:tr h="62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Germany</a:t>
                      </a:r>
                    </a:p>
                  </a:txBody>
                  <a:tcPr anchor="ctr" horzOverflow="overflow">
                    <a:lnL cap="flat">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191,000</a:t>
                      </a:r>
                    </a:p>
                  </a:txBody>
                  <a:tcPr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9,000</a:t>
                      </a:r>
                    </a:p>
                  </a:txBody>
                  <a:tcPr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200,000</a:t>
                      </a:r>
                    </a:p>
                  </a:txBody>
                  <a:tcPr anchor="ctr" horzOverflow="overflow">
                    <a:lnL>
                      <a:noFill/>
                    </a:lnL>
                    <a:lnR cap="flat">
                      <a:noFill/>
                    </a:lnR>
                    <a:lnT>
                      <a:noFill/>
                    </a:lnT>
                    <a:lnB>
                      <a:noFill/>
                    </a:lnB>
                    <a:lnTlToBr>
                      <a:noFill/>
                    </a:lnTlToBr>
                    <a:lnBlToTr>
                      <a:noFill/>
                    </a:lnBlToTr>
                    <a:blipFill dpi="0" rotWithShape="0">
                      <a:blip r:embed="rId3"/>
                      <a:srcRect/>
                      <a:tile tx="0" ty="0" sx="100000" sy="100000" flip="none" algn="tl"/>
                    </a:blipFill>
                  </a:tcPr>
                </a:tc>
              </a:tr>
              <a:tr h="62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Austria-Hungary</a:t>
                      </a:r>
                    </a:p>
                  </a:txBody>
                  <a:tcPr anchor="ctr" horzOverflow="overflow">
                    <a:lnL cap="flat">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97,000</a:t>
                      </a:r>
                    </a:p>
                  </a:txBody>
                  <a:tcPr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3,000</a:t>
                      </a:r>
                    </a:p>
                  </a:txBody>
                  <a:tcPr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100,000</a:t>
                      </a:r>
                    </a:p>
                  </a:txBody>
                  <a:tcPr anchor="ctr" horzOverflow="overflow">
                    <a:lnL>
                      <a:noFill/>
                    </a:lnL>
                    <a:lnR cap="flat">
                      <a:noFill/>
                    </a:lnR>
                    <a:lnT>
                      <a:noFill/>
                    </a:lnT>
                    <a:lnB>
                      <a:noFill/>
                    </a:lnB>
                    <a:lnTlToBr>
                      <a:noFill/>
                    </a:lnTlToBr>
                    <a:lnBlToTr>
                      <a:noFill/>
                    </a:lnBlToTr>
                    <a:blipFill dpi="0" rotWithShape="0">
                      <a:blip r:embed="rId3"/>
                      <a:srcRect/>
                      <a:tile tx="0" ty="0" sx="100000" sy="100000" flip="none" algn="tl"/>
                    </a:blipFill>
                  </a:tcPr>
                </a:tc>
              </a:tr>
              <a:tr h="622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Others</a:t>
                      </a:r>
                    </a:p>
                  </a:txBody>
                  <a:tcPr anchor="ctr" horzOverflow="overflow">
                    <a:lnL cap="flat">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9,000</a:t>
                      </a:r>
                    </a:p>
                  </a:txBody>
                  <a:tcPr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1,000</a:t>
                      </a:r>
                    </a:p>
                  </a:txBody>
                  <a:tcPr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10.000</a:t>
                      </a:r>
                    </a:p>
                  </a:txBody>
                  <a:tcPr anchor="ctr" horzOverflow="overflow">
                    <a:lnL>
                      <a:noFill/>
                    </a:lnL>
                    <a:lnR cap="flat">
                      <a:noFill/>
                    </a:lnR>
                    <a:lnT>
                      <a:noFill/>
                    </a:lnT>
                    <a:lnB>
                      <a:noFill/>
                    </a:lnB>
                    <a:lnTlToBr>
                      <a:noFill/>
                    </a:lnTlToBr>
                    <a:lnBlToTr>
                      <a:noFill/>
                    </a:lnBlToTr>
                    <a:blipFill dpi="0" rotWithShape="0">
                      <a:blip r:embed="rId3"/>
                      <a:srcRect/>
                      <a:tile tx="0" ty="0" sx="100000" sy="100000" flip="none" algn="tl"/>
                    </a:blipFill>
                  </a:tcPr>
                </a:tc>
              </a:tr>
              <a:tr h="62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Total</a:t>
                      </a:r>
                    </a:p>
                  </a:txBody>
                  <a:tcPr anchor="ctr" horzOverflow="overflow">
                    <a:lnL cap="flat">
                      <a:noFill/>
                    </a:lnL>
                    <a:lnR>
                      <a:noFill/>
                    </a:lnR>
                    <a:lnT>
                      <a:noFill/>
                    </a:lnT>
                    <a:lnB cap="flat">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1,205,655</a:t>
                      </a:r>
                    </a:p>
                  </a:txBody>
                  <a:tcPr anchor="ctr" horzOverflow="overflow">
                    <a:lnL>
                      <a:noFill/>
                    </a:lnL>
                    <a:lnR>
                      <a:noFill/>
                    </a:lnR>
                    <a:lnT>
                      <a:noFill/>
                    </a:lnT>
                    <a:lnB cap="flat">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91,198</a:t>
                      </a:r>
                    </a:p>
                  </a:txBody>
                  <a:tcPr anchor="ctr" horzOverflow="overflow">
                    <a:lnL>
                      <a:noFill/>
                    </a:lnL>
                    <a:lnR>
                      <a:noFill/>
                    </a:lnR>
                    <a:lnT>
                      <a:noFill/>
                    </a:lnT>
                    <a:lnB cap="flat">
                      <a:noFill/>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1,296,853</a:t>
                      </a:r>
                    </a:p>
                  </a:txBody>
                  <a:tcPr anchor="ctr" horzOverflow="overflow">
                    <a:lnL>
                      <a:noFill/>
                    </a:lnL>
                    <a:lnR cap="flat">
                      <a:noFill/>
                    </a:lnR>
                    <a:lnT>
                      <a:noFill/>
                    </a:lnT>
                    <a:lnB cap="flat">
                      <a:noFill/>
                    </a:lnB>
                    <a:lnTlToBr>
                      <a:noFill/>
                    </a:lnTlToBr>
                    <a:lnBlToTr>
                      <a:noFill/>
                    </a:lnBlToTr>
                    <a:blipFill dpi="0" rotWithShape="0">
                      <a:blip r:embed="rId3"/>
                      <a:srcRect/>
                      <a:tile tx="0" ty="0" sx="100000" sy="100000" flip="none" algn="tl"/>
                    </a:blip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228600"/>
            <a:ext cx="6700132" cy="584776"/>
          </a:xfrm>
          <a:prstGeom prst="rect">
            <a:avLst/>
          </a:prstGeom>
          <a:noFill/>
        </p:spPr>
        <p:txBody>
          <a:bodyPr wrap="none" rtlCol="0">
            <a:spAutoFit/>
          </a:bodyPr>
          <a:lstStyle/>
          <a:p>
            <a:r>
              <a:rPr lang="en-US" sz="3200" dirty="0" smtClean="0"/>
              <a:t>The Alliance System During WWI</a:t>
            </a:r>
            <a:endParaRPr lang="en-US" sz="3200" dirty="0"/>
          </a:p>
        </p:txBody>
      </p:sp>
      <p:pic>
        <p:nvPicPr>
          <p:cNvPr id="5" name="Picture 4" descr="Alliance 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762000"/>
            <a:ext cx="6248400" cy="4330700"/>
          </a:xfrm>
          <a:prstGeom prst="rect">
            <a:avLst/>
          </a:prstGeom>
        </p:spPr>
      </p:pic>
      <p:sp>
        <p:nvSpPr>
          <p:cNvPr id="6" name="TextBox 5"/>
          <p:cNvSpPr txBox="1"/>
          <p:nvPr/>
        </p:nvSpPr>
        <p:spPr>
          <a:xfrm>
            <a:off x="175162" y="5473264"/>
            <a:ext cx="4672902" cy="1200329"/>
          </a:xfrm>
          <a:prstGeom prst="rect">
            <a:avLst/>
          </a:prstGeom>
          <a:noFill/>
        </p:spPr>
        <p:txBody>
          <a:bodyPr wrap="none" rtlCol="0">
            <a:spAutoFit/>
          </a:bodyPr>
          <a:lstStyle/>
          <a:p>
            <a:r>
              <a:rPr lang="en-US" dirty="0" smtClean="0">
                <a:solidFill>
                  <a:srgbClr val="FF0000"/>
                </a:solidFill>
              </a:rPr>
              <a:t>Triple Alliance (Central Powers)</a:t>
            </a:r>
          </a:p>
          <a:p>
            <a:r>
              <a:rPr lang="en-US" dirty="0" smtClean="0"/>
              <a:t>-Germany, Austria-Hungary, and Italy</a:t>
            </a:r>
          </a:p>
          <a:p>
            <a:r>
              <a:rPr lang="en-US" dirty="0" smtClean="0"/>
              <a:t>-Italy leaves the alliance in 1915</a:t>
            </a:r>
          </a:p>
          <a:p>
            <a:r>
              <a:rPr lang="en-US" dirty="0" smtClean="0"/>
              <a:t>-Ottoman Empire (Turkey) joined in 1914</a:t>
            </a:r>
            <a:endParaRPr lang="en-US" dirty="0"/>
          </a:p>
        </p:txBody>
      </p:sp>
      <p:sp>
        <p:nvSpPr>
          <p:cNvPr id="7" name="TextBox 6"/>
          <p:cNvSpPr txBox="1"/>
          <p:nvPr/>
        </p:nvSpPr>
        <p:spPr>
          <a:xfrm>
            <a:off x="5430020" y="5473264"/>
            <a:ext cx="3959102" cy="1200329"/>
          </a:xfrm>
          <a:prstGeom prst="rect">
            <a:avLst/>
          </a:prstGeom>
          <a:noFill/>
        </p:spPr>
        <p:txBody>
          <a:bodyPr wrap="none" rtlCol="0">
            <a:spAutoFit/>
          </a:bodyPr>
          <a:lstStyle/>
          <a:p>
            <a:r>
              <a:rPr lang="en-US" dirty="0" smtClean="0">
                <a:solidFill>
                  <a:srgbClr val="008000"/>
                </a:solidFill>
              </a:rPr>
              <a:t>Triple Entente (Allied Powers)</a:t>
            </a:r>
          </a:p>
          <a:p>
            <a:r>
              <a:rPr lang="en-US" dirty="0" smtClean="0"/>
              <a:t>-France, Russia, and Great Britain</a:t>
            </a:r>
          </a:p>
          <a:p>
            <a:r>
              <a:rPr lang="en-US" dirty="0" smtClean="0"/>
              <a:t>-Joined by Italy in 1915</a:t>
            </a:r>
          </a:p>
          <a:p>
            <a:r>
              <a:rPr lang="en-US" dirty="0" smtClean="0"/>
              <a:t>-The U.S.  joined in 1917</a:t>
            </a:r>
            <a:endParaRPr lang="en-US" dirty="0"/>
          </a:p>
        </p:txBody>
      </p:sp>
    </p:spTree>
    <p:extLst>
      <p:ext uri="{BB962C8B-B14F-4D97-AF65-F5344CB8AC3E}">
        <p14:creationId xmlns:p14="http://schemas.microsoft.com/office/powerpoint/2010/main" val="1838585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4"/>
          <p:cNvSpPr txBox="1">
            <a:spLocks noChangeArrowheads="1"/>
          </p:cNvSpPr>
          <p:nvPr/>
        </p:nvSpPr>
        <p:spPr bwMode="auto">
          <a:xfrm>
            <a:off x="0" y="762000"/>
            <a:ext cx="4648200" cy="5222875"/>
          </a:xfrm>
          <a:prstGeom prst="rect">
            <a:avLst/>
          </a:prstGeom>
          <a:noFill/>
          <a:ln w="9525">
            <a:noFill/>
            <a:miter lim="800000"/>
            <a:headEnd/>
            <a:tailEnd/>
          </a:ln>
        </p:spPr>
        <p:txBody>
          <a:bodyPr>
            <a:spAutoFit/>
          </a:bodyPr>
          <a:lstStyle/>
          <a:p>
            <a:pPr>
              <a:lnSpc>
                <a:spcPct val="150000"/>
              </a:lnSpc>
              <a:spcBef>
                <a:spcPct val="50000"/>
              </a:spcBef>
            </a:pPr>
            <a:r>
              <a:rPr lang="en-US" sz="2800" b="0" i="0">
                <a:latin typeface="Times New Roman" pitchFamily="18" charset="0"/>
              </a:rPr>
              <a:t>Germany 1,935,000 </a:t>
            </a:r>
          </a:p>
          <a:p>
            <a:pPr>
              <a:lnSpc>
                <a:spcPct val="150000"/>
              </a:lnSpc>
            </a:pPr>
            <a:r>
              <a:rPr lang="en-US" sz="2800" b="0" i="0">
                <a:latin typeface="Times New Roman" pitchFamily="18" charset="0"/>
              </a:rPr>
              <a:t>Russia 1,700,000</a:t>
            </a:r>
          </a:p>
          <a:p>
            <a:pPr>
              <a:lnSpc>
                <a:spcPct val="150000"/>
              </a:lnSpc>
            </a:pPr>
            <a:r>
              <a:rPr lang="en-US" sz="2800" b="0" i="0">
                <a:latin typeface="Times New Roman" pitchFamily="18" charset="0"/>
              </a:rPr>
              <a:t>France 1,368,000 </a:t>
            </a:r>
          </a:p>
          <a:p>
            <a:pPr>
              <a:lnSpc>
                <a:spcPct val="150000"/>
              </a:lnSpc>
            </a:pPr>
            <a:r>
              <a:rPr lang="en-US" sz="2800" b="0" i="0">
                <a:latin typeface="Times New Roman" pitchFamily="18" charset="0"/>
              </a:rPr>
              <a:t>Austria-Hungary 1,200,000</a:t>
            </a:r>
          </a:p>
          <a:p>
            <a:pPr>
              <a:lnSpc>
                <a:spcPct val="150000"/>
              </a:lnSpc>
            </a:pPr>
            <a:r>
              <a:rPr lang="en-US" sz="2800" b="0" i="0">
                <a:latin typeface="Times New Roman" pitchFamily="18" charset="0"/>
              </a:rPr>
              <a:t>British Empire 942,135</a:t>
            </a:r>
          </a:p>
          <a:p>
            <a:pPr>
              <a:lnSpc>
                <a:spcPct val="150000"/>
              </a:lnSpc>
            </a:pPr>
            <a:r>
              <a:rPr lang="en-US" sz="2800" b="0" i="0">
                <a:latin typeface="Times New Roman" pitchFamily="18" charset="0"/>
              </a:rPr>
              <a:t>Ottoman Empire 725,000</a:t>
            </a:r>
          </a:p>
          <a:p>
            <a:pPr>
              <a:lnSpc>
                <a:spcPct val="150000"/>
              </a:lnSpc>
            </a:pPr>
            <a:r>
              <a:rPr lang="en-US" sz="2800" b="0" i="0">
                <a:latin typeface="Times New Roman" pitchFamily="18" charset="0"/>
              </a:rPr>
              <a:t>Italy 680,000</a:t>
            </a:r>
          </a:p>
          <a:p>
            <a:pPr>
              <a:lnSpc>
                <a:spcPct val="150000"/>
              </a:lnSpc>
            </a:pPr>
            <a:r>
              <a:rPr lang="en-US" sz="2800" b="0" i="0">
                <a:latin typeface="Times New Roman" pitchFamily="18" charset="0"/>
              </a:rPr>
              <a:t>Romania 300,000</a:t>
            </a:r>
          </a:p>
        </p:txBody>
      </p:sp>
      <p:sp>
        <p:nvSpPr>
          <p:cNvPr id="48130" name="Text Box 5"/>
          <p:cNvSpPr txBox="1">
            <a:spLocks noChangeArrowheads="1"/>
          </p:cNvSpPr>
          <p:nvPr/>
        </p:nvSpPr>
        <p:spPr bwMode="auto">
          <a:xfrm>
            <a:off x="4953000" y="762000"/>
            <a:ext cx="4191000" cy="5222875"/>
          </a:xfrm>
          <a:prstGeom prst="rect">
            <a:avLst/>
          </a:prstGeom>
          <a:noFill/>
          <a:ln w="9525">
            <a:noFill/>
            <a:miter lim="800000"/>
            <a:headEnd/>
            <a:tailEnd/>
          </a:ln>
        </p:spPr>
        <p:txBody>
          <a:bodyPr>
            <a:spAutoFit/>
          </a:bodyPr>
          <a:lstStyle/>
          <a:p>
            <a:pPr>
              <a:lnSpc>
                <a:spcPct val="150000"/>
              </a:lnSpc>
            </a:pPr>
            <a:r>
              <a:rPr lang="en-US" sz="2800" b="0" i="0">
                <a:latin typeface="Times New Roman" pitchFamily="18" charset="0"/>
              </a:rPr>
              <a:t>United States 116,516 </a:t>
            </a:r>
          </a:p>
          <a:p>
            <a:pPr>
              <a:lnSpc>
                <a:spcPct val="150000"/>
              </a:lnSpc>
            </a:pPr>
            <a:r>
              <a:rPr lang="en-US" sz="2800" b="0" i="0">
                <a:latin typeface="Times New Roman" pitchFamily="18" charset="0"/>
              </a:rPr>
              <a:t>Bulgaria 87,495 </a:t>
            </a:r>
          </a:p>
          <a:p>
            <a:pPr>
              <a:lnSpc>
                <a:spcPct val="150000"/>
              </a:lnSpc>
            </a:pPr>
            <a:r>
              <a:rPr lang="en-US" sz="2800" b="0" i="0">
                <a:latin typeface="Times New Roman" pitchFamily="18" charset="0"/>
              </a:rPr>
              <a:t>Belgium 45,550</a:t>
            </a:r>
          </a:p>
          <a:p>
            <a:pPr>
              <a:lnSpc>
                <a:spcPct val="150000"/>
              </a:lnSpc>
            </a:pPr>
            <a:r>
              <a:rPr lang="en-US" sz="2800" b="0" i="0">
                <a:latin typeface="Times New Roman" pitchFamily="18" charset="0"/>
              </a:rPr>
              <a:t>Serbia 45,000 </a:t>
            </a:r>
          </a:p>
          <a:p>
            <a:pPr>
              <a:lnSpc>
                <a:spcPct val="150000"/>
              </a:lnSpc>
            </a:pPr>
            <a:r>
              <a:rPr lang="en-US" sz="2800" b="0" i="0">
                <a:latin typeface="Times New Roman" pitchFamily="18" charset="0"/>
              </a:rPr>
              <a:t>Greece 23,098 </a:t>
            </a:r>
          </a:p>
          <a:p>
            <a:pPr>
              <a:lnSpc>
                <a:spcPct val="150000"/>
              </a:lnSpc>
            </a:pPr>
            <a:r>
              <a:rPr lang="en-US" sz="2800" b="0" i="0">
                <a:latin typeface="Times New Roman" pitchFamily="18" charset="0"/>
              </a:rPr>
              <a:t>Portugal 8,145 </a:t>
            </a:r>
          </a:p>
          <a:p>
            <a:pPr>
              <a:lnSpc>
                <a:spcPct val="150000"/>
              </a:lnSpc>
            </a:pPr>
            <a:r>
              <a:rPr lang="en-US" sz="2800" b="0" i="0">
                <a:latin typeface="Times New Roman" pitchFamily="18" charset="0"/>
              </a:rPr>
              <a:t>Montenegro 3,000</a:t>
            </a:r>
          </a:p>
          <a:p>
            <a:pPr>
              <a:lnSpc>
                <a:spcPct val="150000"/>
              </a:lnSpc>
            </a:pPr>
            <a:r>
              <a:rPr lang="en-US" sz="2800" b="0" i="0">
                <a:latin typeface="Times New Roman" pitchFamily="18" charset="0"/>
              </a:rPr>
              <a:t>Japan 1,344 </a:t>
            </a:r>
          </a:p>
        </p:txBody>
      </p:sp>
      <p:sp>
        <p:nvSpPr>
          <p:cNvPr id="48131" name="Rectangle 6"/>
          <p:cNvSpPr>
            <a:spLocks noChangeArrowheads="1"/>
          </p:cNvSpPr>
          <p:nvPr/>
        </p:nvSpPr>
        <p:spPr bwMode="auto">
          <a:xfrm>
            <a:off x="0" y="0"/>
            <a:ext cx="9144000" cy="519113"/>
          </a:xfrm>
          <a:prstGeom prst="rect">
            <a:avLst/>
          </a:prstGeom>
          <a:noFill/>
          <a:ln w="9525">
            <a:noFill/>
            <a:miter lim="800000"/>
            <a:headEnd/>
            <a:tailEnd/>
          </a:ln>
        </p:spPr>
        <p:txBody>
          <a:bodyPr>
            <a:spAutoFit/>
          </a:bodyPr>
          <a:lstStyle/>
          <a:p>
            <a:pPr algn="ctr">
              <a:spcBef>
                <a:spcPct val="50000"/>
              </a:spcBef>
            </a:pPr>
            <a:r>
              <a:rPr lang="en-US" sz="2800" i="0">
                <a:hlinkClick r:id="rId3"/>
              </a:rPr>
              <a:t>Military Casualties in World War I: 1914-1918</a:t>
            </a:r>
            <a:r>
              <a:rPr lang="en-US" sz="2800" b="0" i="0">
                <a:hlinkClick r:id="rId3"/>
              </a:rPr>
              <a:t> </a:t>
            </a:r>
            <a:endParaRPr lang="en-US" sz="2800" b="0" i="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p:cNvPicPr>
            <a:picLocks noChangeAspect="1" noChangeArrowheads="1"/>
          </p:cNvPicPr>
          <p:nvPr/>
        </p:nvPicPr>
        <p:blipFill>
          <a:blip r:embed="rId3"/>
          <a:srcRect/>
          <a:stretch>
            <a:fillRect/>
          </a:stretch>
        </p:blipFill>
        <p:spPr bwMode="auto">
          <a:xfrm>
            <a:off x="0" y="0"/>
            <a:ext cx="6151563" cy="6858000"/>
          </a:xfrm>
          <a:prstGeom prst="rect">
            <a:avLst/>
          </a:prstGeom>
          <a:noFill/>
          <a:ln w="9525">
            <a:noFill/>
            <a:miter lim="800000"/>
            <a:headEnd/>
            <a:tailEnd/>
          </a:ln>
        </p:spPr>
      </p:pic>
      <p:sp>
        <p:nvSpPr>
          <p:cNvPr id="52226" name="Text Box 5"/>
          <p:cNvSpPr txBox="1">
            <a:spLocks noChangeArrowheads="1"/>
          </p:cNvSpPr>
          <p:nvPr/>
        </p:nvSpPr>
        <p:spPr bwMode="auto">
          <a:xfrm>
            <a:off x="6172200" y="4038600"/>
            <a:ext cx="2971800" cy="2654300"/>
          </a:xfrm>
          <a:prstGeom prst="rect">
            <a:avLst/>
          </a:prstGeom>
          <a:noFill/>
          <a:ln w="9525">
            <a:noFill/>
            <a:miter lim="800000"/>
            <a:headEnd/>
            <a:tailEnd/>
          </a:ln>
        </p:spPr>
        <p:txBody>
          <a:bodyPr>
            <a:spAutoFit/>
          </a:bodyPr>
          <a:lstStyle/>
          <a:p>
            <a:pPr>
              <a:spcBef>
                <a:spcPct val="50000"/>
              </a:spcBef>
            </a:pPr>
            <a:r>
              <a:rPr lang="en-US" sz="2800">
                <a:latin typeface="Times New Roman" pitchFamily="18" charset="0"/>
              </a:rPr>
              <a:t>British and German troops stand together during the Christmas Truce of 1914-15.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4"/>
          <p:cNvSpPr>
            <a:spLocks noChangeArrowheads="1"/>
          </p:cNvSpPr>
          <p:nvPr/>
        </p:nvSpPr>
        <p:spPr bwMode="auto">
          <a:xfrm>
            <a:off x="0" y="-168275"/>
            <a:ext cx="9144000" cy="7026275"/>
          </a:xfrm>
          <a:prstGeom prst="rect">
            <a:avLst/>
          </a:prstGeom>
          <a:noFill/>
          <a:ln w="9525">
            <a:noFill/>
            <a:miter lim="800000"/>
            <a:headEnd/>
            <a:tailEnd/>
          </a:ln>
        </p:spPr>
        <p:txBody>
          <a:bodyPr anchor="ctr">
            <a:spAutoFit/>
          </a:bodyPr>
          <a:lstStyle/>
          <a:p>
            <a:pPr algn="ctr" eaLnBrk="0" hangingPunct="0">
              <a:lnSpc>
                <a:spcPct val="125000"/>
              </a:lnSpc>
            </a:pPr>
            <a:r>
              <a:rPr lang="en-US" sz="2800" i="0" u="sng"/>
              <a:t>Christmas Truce 1914</a:t>
            </a:r>
            <a:r>
              <a:rPr lang="en-US" b="0" i="0"/>
              <a:t> </a:t>
            </a:r>
          </a:p>
          <a:p>
            <a:pPr eaLnBrk="0" hangingPunct="0">
              <a:lnSpc>
                <a:spcPct val="125000"/>
              </a:lnSpc>
            </a:pPr>
            <a:r>
              <a:rPr lang="en-US" sz="2800" b="0" i="0">
                <a:latin typeface="Times New Roman" pitchFamily="18" charset="0"/>
              </a:rPr>
              <a:t>One of the most remarkable incidents in history was the impromptu truce that took place on the Western Front on Christmas Day 1914. Beginning late on Christmas Eve, the entrenched British and German troops began serenading each other with songs and carols. By the next day a full truce was on, with soldiers and officers from both sides fraternizing and exchanging gifts. There was even an international soccer match played with teams comprised of warring soldiers. On December 26, 1914 the First World War started again. How sad. Ninety-four years later, in 2008, soldiers from the same opposing regiments reenacted the famous Christmas Truce in the same location. </a:t>
            </a:r>
            <a:r>
              <a:rPr lang="en-US" sz="2800" b="0" i="0">
                <a:latin typeface="Times New Roman" pitchFamily="18" charset="0"/>
                <a:hlinkClick r:id="rId3"/>
              </a:rPr>
              <a:t>(video – 3:06)</a:t>
            </a:r>
            <a:endParaRPr lang="en-US" sz="2800" b="0" i="0">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p:cNvPicPr>
            <a:picLocks noChangeAspect="1" noChangeArrowheads="1"/>
          </p:cNvPicPr>
          <p:nvPr/>
        </p:nvPicPr>
        <p:blipFill>
          <a:blip r:embed="rId3"/>
          <a:srcRect/>
          <a:stretch>
            <a:fillRect/>
          </a:stretch>
        </p:blipFill>
        <p:spPr bwMode="auto">
          <a:xfrm>
            <a:off x="1219200" y="0"/>
            <a:ext cx="70485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038600"/>
            <a:ext cx="8229600" cy="2246769"/>
          </a:xfrm>
          <a:prstGeom prst="rect">
            <a:avLst/>
          </a:prstGeom>
          <a:noFill/>
        </p:spPr>
        <p:txBody>
          <a:bodyPr wrap="square" rtlCol="0">
            <a:spAutoFit/>
          </a:bodyPr>
          <a:lstStyle/>
          <a:p>
            <a:r>
              <a:rPr lang="en-US" sz="2800" b="1" dirty="0" smtClean="0"/>
              <a:t>“Your website is absolutely fantastic! The </a:t>
            </a:r>
            <a:r>
              <a:rPr lang="en-US" sz="2800" b="1" dirty="0" err="1" smtClean="0"/>
              <a:t>PowerPoints</a:t>
            </a:r>
            <a:r>
              <a:rPr lang="en-US" sz="2800" b="1" dirty="0" smtClean="0"/>
              <a:t> are great. I can’t thank you enough. You are a life and time saver!</a:t>
            </a:r>
          </a:p>
          <a:p>
            <a:pPr marL="457200" indent="-457200">
              <a:buFontTx/>
              <a:buChar char="-"/>
            </a:pPr>
            <a:r>
              <a:rPr lang="en-US" sz="2800" dirty="0" smtClean="0"/>
              <a:t>Jennifer </a:t>
            </a:r>
            <a:r>
              <a:rPr lang="en-US" sz="2800" dirty="0" err="1" smtClean="0"/>
              <a:t>Varin</a:t>
            </a:r>
            <a:endParaRPr lang="en-US" sz="2800" dirty="0" smtClean="0"/>
          </a:p>
          <a:p>
            <a:r>
              <a:rPr lang="en-US" sz="2800" dirty="0" smtClean="0"/>
              <a:t>      Millbury, MA</a:t>
            </a:r>
          </a:p>
        </p:txBody>
      </p:sp>
      <p:pic>
        <p:nvPicPr>
          <p:cNvPr id="7"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8238"/>
            <a:ext cx="8229600" cy="34752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5429" y="3886200"/>
            <a:ext cx="8458200" cy="2677656"/>
          </a:xfrm>
          <a:prstGeom prst="rect">
            <a:avLst/>
          </a:prstGeom>
          <a:noFill/>
        </p:spPr>
        <p:txBody>
          <a:bodyPr wrap="square" rtlCol="0">
            <a:spAutoFit/>
          </a:bodyPr>
          <a:lstStyle/>
          <a:p>
            <a:r>
              <a:rPr lang="en-US" sz="2800" b="1" dirty="0" smtClean="0"/>
              <a:t>“The time and effort put into  Mr. Berlin’s </a:t>
            </a:r>
            <a:r>
              <a:rPr lang="en-US" sz="2800" b="1" dirty="0" err="1" smtClean="0"/>
              <a:t>PowerPoints</a:t>
            </a:r>
            <a:r>
              <a:rPr lang="en-US" sz="2800" b="1" dirty="0" smtClean="0"/>
              <a:t> pay off many times over. The custom animation and video clips add multimedia sparks to our class that fuel a greater understanding of U.S. History.” </a:t>
            </a:r>
          </a:p>
          <a:p>
            <a:pPr marL="285750" indent="-285750">
              <a:buFontTx/>
              <a:buChar char="-"/>
            </a:pPr>
            <a:r>
              <a:rPr lang="en-US" sz="2800" dirty="0" smtClean="0"/>
              <a:t>Russ Gladden</a:t>
            </a:r>
          </a:p>
          <a:p>
            <a:r>
              <a:rPr lang="en-US" sz="2800" dirty="0" smtClean="0"/>
              <a:t>    Macon, GA</a:t>
            </a:r>
          </a:p>
        </p:txBody>
      </p:sp>
      <p:sp>
        <p:nvSpPr>
          <p:cNvPr id="6" name="TextBox 5"/>
          <p:cNvSpPr txBox="1"/>
          <p:nvPr/>
        </p:nvSpPr>
        <p:spPr>
          <a:xfrm>
            <a:off x="446314" y="4191000"/>
            <a:ext cx="8229600" cy="1815882"/>
          </a:xfrm>
          <a:prstGeom prst="rect">
            <a:avLst/>
          </a:prstGeom>
          <a:noFill/>
        </p:spPr>
        <p:txBody>
          <a:bodyPr wrap="square" rtlCol="0">
            <a:spAutoFit/>
          </a:bodyPr>
          <a:lstStyle/>
          <a:p>
            <a:r>
              <a:rPr lang="en-US" sz="2800" b="1" dirty="0" smtClean="0"/>
              <a:t>“Your PowerPoint presentations have been invaluable to me. Your work is really a great service to all.”</a:t>
            </a:r>
          </a:p>
          <a:p>
            <a:pPr marL="285750" indent="-285750">
              <a:buFontTx/>
              <a:buChar char="-"/>
            </a:pPr>
            <a:r>
              <a:rPr lang="en-US" sz="2800" dirty="0" smtClean="0"/>
              <a:t>James Truly</a:t>
            </a:r>
          </a:p>
          <a:p>
            <a:r>
              <a:rPr lang="en-US" sz="2800" dirty="0"/>
              <a:t> </a:t>
            </a:r>
            <a:r>
              <a:rPr lang="en-US" sz="2800" dirty="0" smtClean="0"/>
              <a:t>   Mobile, AL</a:t>
            </a:r>
            <a:endParaRPr lang="en-US" sz="2800" dirty="0"/>
          </a:p>
        </p:txBody>
      </p:sp>
      <p:sp>
        <p:nvSpPr>
          <p:cNvPr id="9" name="TextBox 8"/>
          <p:cNvSpPr txBox="1"/>
          <p:nvPr/>
        </p:nvSpPr>
        <p:spPr>
          <a:xfrm>
            <a:off x="0" y="4343400"/>
            <a:ext cx="9144000" cy="1384995"/>
          </a:xfrm>
          <a:prstGeom prst="rect">
            <a:avLst/>
          </a:prstGeom>
          <a:noFill/>
        </p:spPr>
        <p:txBody>
          <a:bodyPr wrap="square" rtlCol="0">
            <a:spAutoFit/>
          </a:bodyPr>
          <a:lstStyle/>
          <a:p>
            <a:pPr algn="ctr"/>
            <a:r>
              <a:rPr lang="en-US" sz="2800" b="1" dirty="0" smtClean="0">
                <a:latin typeface="Arial" pitchFamily="34" charset="0"/>
                <a:cs typeface="Arial" pitchFamily="34" charset="0"/>
              </a:rPr>
              <a:t>See for yourself what we have to offer. </a:t>
            </a:r>
          </a:p>
          <a:p>
            <a:pPr algn="ctr"/>
            <a:endParaRPr lang="en-US" sz="2800" b="1" dirty="0">
              <a:latin typeface="Arial" pitchFamily="34" charset="0"/>
              <a:cs typeface="Arial" pitchFamily="34" charset="0"/>
            </a:endParaRPr>
          </a:p>
          <a:p>
            <a:pPr algn="ctr"/>
            <a:r>
              <a:rPr lang="en-US" sz="2800" b="1" dirty="0" smtClean="0">
                <a:latin typeface="Arial" pitchFamily="34" charset="0"/>
                <a:cs typeface="Arial" pitchFamily="34" charset="0"/>
              </a:rPr>
              <a:t>Visit us at </a:t>
            </a:r>
            <a:r>
              <a:rPr lang="en-US" sz="2800" b="1" dirty="0" smtClean="0">
                <a:latin typeface="Arial" pitchFamily="34" charset="0"/>
                <a:cs typeface="Arial" pitchFamily="34" charset="0"/>
                <a:hlinkClick r:id="rId2"/>
              </a:rPr>
              <a:t>www.MrBerlin.com</a:t>
            </a:r>
            <a:r>
              <a:rPr lang="en-US" sz="2800" b="1" dirty="0" smtClean="0">
                <a:latin typeface="Arial" pitchFamily="34" charset="0"/>
                <a:cs typeface="Arial" pitchFamily="34" charset="0"/>
              </a:rPr>
              <a:t>. </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227782101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300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par>
                          <p:cTn id="8" fill="hold">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0"/>
                                        <p:tgtEl>
                                          <p:spTgt spid="5"/>
                                        </p:tgtEl>
                                      </p:cBhvr>
                                    </p:animEffect>
                                  </p:childTnLst>
                                </p:cTn>
                              </p:par>
                            </p:childTnLst>
                          </p:cTn>
                        </p:par>
                        <p:par>
                          <p:cTn id="12" fill="hold">
                            <p:stCondLst>
                              <p:cond delay="9000"/>
                            </p:stCondLst>
                            <p:childTnLst>
                              <p:par>
                                <p:cTn id="13" presetID="10" presetClass="exit" presetSubtype="0" fill="hold" grpId="1" nodeType="afterEffect">
                                  <p:stCondLst>
                                    <p:cond delay="0"/>
                                  </p:stCondLst>
                                  <p:childTnLst>
                                    <p:animEffect transition="out" filter="fade">
                                      <p:cBhvr>
                                        <p:cTn id="14" dur="2000"/>
                                        <p:tgtEl>
                                          <p:spTgt spid="5"/>
                                        </p:tgtEl>
                                      </p:cBhvr>
                                    </p:animEffect>
                                    <p:set>
                                      <p:cBhvr>
                                        <p:cTn id="15" dur="1" fill="hold">
                                          <p:stCondLst>
                                            <p:cond delay="1999"/>
                                          </p:stCondLst>
                                        </p:cTn>
                                        <p:tgtEl>
                                          <p:spTgt spid="5"/>
                                        </p:tgtEl>
                                        <p:attrNameLst>
                                          <p:attrName>style.visibility</p:attrName>
                                        </p:attrNameLst>
                                      </p:cBhvr>
                                      <p:to>
                                        <p:strVal val="hidden"/>
                                      </p:to>
                                    </p:set>
                                  </p:childTnLst>
                                </p:cTn>
                              </p:par>
                            </p:childTnLst>
                          </p:cTn>
                        </p:par>
                        <p:par>
                          <p:cTn id="16" fill="hold">
                            <p:stCondLst>
                              <p:cond delay="11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0"/>
                                        <p:tgtEl>
                                          <p:spTgt spid="6"/>
                                        </p:tgtEl>
                                      </p:cBhvr>
                                    </p:animEffect>
                                  </p:childTnLst>
                                </p:cTn>
                              </p:par>
                            </p:childTnLst>
                          </p:cTn>
                        </p:par>
                        <p:par>
                          <p:cTn id="20" fill="hold">
                            <p:stCondLst>
                              <p:cond delay="16000"/>
                            </p:stCondLst>
                            <p:childTnLst>
                              <p:par>
                                <p:cTn id="21" presetID="10" presetClass="exit" presetSubtype="0" fill="hold" grpId="1" nodeType="afterEffect">
                                  <p:stCondLst>
                                    <p:cond delay="0"/>
                                  </p:stCondLst>
                                  <p:childTnLst>
                                    <p:animEffect transition="out" filter="fade">
                                      <p:cBhvr>
                                        <p:cTn id="22" dur="2000"/>
                                        <p:tgtEl>
                                          <p:spTgt spid="6"/>
                                        </p:tgtEl>
                                      </p:cBhvr>
                                    </p:animEffect>
                                    <p:set>
                                      <p:cBhvr>
                                        <p:cTn id="23" dur="1" fill="hold">
                                          <p:stCondLst>
                                            <p:cond delay="1999"/>
                                          </p:stCondLst>
                                        </p:cTn>
                                        <p:tgtEl>
                                          <p:spTgt spid="6"/>
                                        </p:tgtEl>
                                        <p:attrNameLst>
                                          <p:attrName>style.visibility</p:attrName>
                                        </p:attrNameLst>
                                      </p:cBhvr>
                                      <p:to>
                                        <p:strVal val="hidden"/>
                                      </p:to>
                                    </p:set>
                                  </p:childTnLst>
                                </p:cTn>
                              </p:par>
                            </p:childTnLst>
                          </p:cTn>
                        </p:par>
                        <p:par>
                          <p:cTn id="24" fill="hold">
                            <p:stCondLst>
                              <p:cond delay="18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6" grpId="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524000"/>
            <a:ext cx="4043464" cy="5040924"/>
          </a:xfrm>
          <a:prstGeom prst="rect">
            <a:avLst/>
          </a:prstGeom>
        </p:spPr>
      </p:pic>
      <p:sp>
        <p:nvSpPr>
          <p:cNvPr id="4" name="TextBox 3"/>
          <p:cNvSpPr txBox="1"/>
          <p:nvPr/>
        </p:nvSpPr>
        <p:spPr>
          <a:xfrm>
            <a:off x="457200" y="609600"/>
            <a:ext cx="8153400" cy="523220"/>
          </a:xfrm>
          <a:prstGeom prst="rect">
            <a:avLst/>
          </a:prstGeom>
          <a:noFill/>
        </p:spPr>
        <p:txBody>
          <a:bodyPr wrap="square" rtlCol="0">
            <a:spAutoFit/>
          </a:bodyPr>
          <a:lstStyle/>
          <a:p>
            <a:r>
              <a:rPr lang="en-US" sz="2800" dirty="0" smtClean="0"/>
              <a:t>Map of the Western and Eastern Fronts</a:t>
            </a:r>
            <a:endParaRPr lang="en-US" sz="2800" dirty="0"/>
          </a:p>
        </p:txBody>
      </p:sp>
    </p:spTree>
    <p:extLst>
      <p:ext uri="{BB962C8B-B14F-4D97-AF65-F5344CB8AC3E}">
        <p14:creationId xmlns:p14="http://schemas.microsoft.com/office/powerpoint/2010/main" val="1039300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3"/>
          <a:srcRect/>
          <a:stretch>
            <a:fillRect/>
          </a:stretch>
        </p:blipFill>
        <p:spPr bwMode="auto">
          <a:xfrm>
            <a:off x="1001713" y="825500"/>
            <a:ext cx="7178675" cy="5507038"/>
          </a:xfrm>
          <a:prstGeom prst="rect">
            <a:avLst/>
          </a:prstGeom>
          <a:noFill/>
          <a:ln w="9525">
            <a:noFill/>
            <a:miter lim="800000"/>
            <a:headEnd/>
            <a:tailEnd/>
          </a:ln>
        </p:spPr>
      </p:pic>
      <p:sp>
        <p:nvSpPr>
          <p:cNvPr id="46082" name="Text Box 67"/>
          <p:cNvSpPr txBox="1">
            <a:spLocks noChangeArrowheads="1"/>
          </p:cNvSpPr>
          <p:nvPr/>
        </p:nvSpPr>
        <p:spPr bwMode="auto">
          <a:xfrm>
            <a:off x="0" y="0"/>
            <a:ext cx="9144000" cy="862013"/>
          </a:xfrm>
          <a:prstGeom prst="rect">
            <a:avLst/>
          </a:prstGeom>
          <a:noFill/>
          <a:ln w="9525">
            <a:noFill/>
            <a:miter lim="800000"/>
            <a:headEnd/>
            <a:tailEnd/>
          </a:ln>
        </p:spPr>
        <p:txBody>
          <a:bodyPr>
            <a:spAutoFit/>
          </a:bodyPr>
          <a:lstStyle/>
          <a:p>
            <a:pPr>
              <a:spcBef>
                <a:spcPct val="50000"/>
              </a:spcBef>
            </a:pPr>
            <a:r>
              <a:rPr lang="en-US" sz="2500" i="0">
                <a:latin typeface="Times New Roman" pitchFamily="18" charset="0"/>
                <a:hlinkClick r:id="rId4"/>
              </a:rPr>
              <a:t>Western Front</a:t>
            </a:r>
            <a:r>
              <a:rPr lang="en-US" sz="2500" b="0" i="0">
                <a:latin typeface="Times New Roman" pitchFamily="18" charset="0"/>
              </a:rPr>
              <a:t> – over </a:t>
            </a:r>
            <a:r>
              <a:rPr lang="en-US" sz="2500">
                <a:latin typeface="Times New Roman" pitchFamily="18" charset="0"/>
              </a:rPr>
              <a:t>400 </a:t>
            </a:r>
            <a:r>
              <a:rPr lang="en-US" sz="2500" b="0" i="0">
                <a:latin typeface="Times New Roman" pitchFamily="18" charset="0"/>
              </a:rPr>
              <a:t>miles of </a:t>
            </a:r>
            <a:r>
              <a:rPr lang="en-US" sz="2500">
                <a:latin typeface="Times New Roman" pitchFamily="18" charset="0"/>
              </a:rPr>
              <a:t>trenches </a:t>
            </a:r>
            <a:r>
              <a:rPr lang="en-US" sz="2500" b="0" i="0">
                <a:latin typeface="Times New Roman" pitchFamily="18" charset="0"/>
              </a:rPr>
              <a:t>across Belgium and </a:t>
            </a:r>
            <a:r>
              <a:rPr lang="en-US" sz="2500">
                <a:latin typeface="Times New Roman" pitchFamily="18" charset="0"/>
              </a:rPr>
              <a:t>France</a:t>
            </a:r>
            <a:r>
              <a:rPr lang="en-US" sz="2500" b="0" i="0">
                <a:latin typeface="Times New Roman" pitchFamily="18" charset="0"/>
              </a:rPr>
              <a:t> </a:t>
            </a:r>
          </a:p>
        </p:txBody>
      </p:sp>
      <p:sp>
        <p:nvSpPr>
          <p:cNvPr id="7238" name="Rectangle 70"/>
          <p:cNvSpPr>
            <a:spLocks noChangeArrowheads="1"/>
          </p:cNvSpPr>
          <p:nvPr/>
        </p:nvSpPr>
        <p:spPr bwMode="auto">
          <a:xfrm>
            <a:off x="19050" y="6380163"/>
            <a:ext cx="9155113" cy="477837"/>
          </a:xfrm>
          <a:prstGeom prst="rect">
            <a:avLst/>
          </a:prstGeom>
          <a:noFill/>
          <a:ln w="9525">
            <a:noFill/>
            <a:miter lim="800000"/>
            <a:headEnd/>
            <a:tailEnd/>
          </a:ln>
        </p:spPr>
        <p:txBody>
          <a:bodyPr>
            <a:spAutoFit/>
          </a:bodyPr>
          <a:lstStyle/>
          <a:p>
            <a:r>
              <a:rPr lang="en-US" sz="2500" b="0" i="0">
                <a:latin typeface="Times New Roman" pitchFamily="18" charset="0"/>
              </a:rPr>
              <a:t>· Most offenses resulted in heavy </a:t>
            </a:r>
            <a:r>
              <a:rPr lang="en-US" sz="2500">
                <a:latin typeface="Times New Roman" pitchFamily="18" charset="0"/>
              </a:rPr>
              <a:t>casualties</a:t>
            </a:r>
            <a:r>
              <a:rPr lang="en-US" sz="2500" b="0" i="0">
                <a:latin typeface="Times New Roman" pitchFamily="18" charset="0"/>
              </a:rPr>
              <a:t> but gained little </a:t>
            </a:r>
            <a:r>
              <a:rPr lang="en-US" sz="2500">
                <a:latin typeface="Times New Roman" pitchFamily="18" charset="0"/>
              </a:rPr>
              <a:t>territory</a:t>
            </a:r>
            <a:r>
              <a:rPr lang="en-US" sz="2500" b="0" i="0">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238"/>
                                        </p:tgtEl>
                                        <p:attrNameLst>
                                          <p:attrName>style.visibility</p:attrName>
                                        </p:attrNameLst>
                                      </p:cBhvr>
                                      <p:to>
                                        <p:strVal val="visible"/>
                                      </p:to>
                                    </p:set>
                                    <p:animEffect transition="in" filter="box(in)">
                                      <p:cBhvr>
                                        <p:cTn id="7" dur="500"/>
                                        <p:tgtEl>
                                          <p:spTgt spid="7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19200"/>
            <a:ext cx="7696200" cy="5350692"/>
          </a:xfrm>
          <a:prstGeom prst="rect">
            <a:avLst/>
          </a:prstGeom>
        </p:spPr>
      </p:pic>
      <p:sp>
        <p:nvSpPr>
          <p:cNvPr id="3" name="TextBox 2"/>
          <p:cNvSpPr txBox="1"/>
          <p:nvPr/>
        </p:nvSpPr>
        <p:spPr>
          <a:xfrm>
            <a:off x="609600" y="457200"/>
            <a:ext cx="7239000" cy="523220"/>
          </a:xfrm>
          <a:prstGeom prst="rect">
            <a:avLst/>
          </a:prstGeom>
          <a:noFill/>
        </p:spPr>
        <p:txBody>
          <a:bodyPr wrap="square" rtlCol="0">
            <a:spAutoFit/>
          </a:bodyPr>
          <a:lstStyle/>
          <a:p>
            <a:r>
              <a:rPr lang="en-US" sz="2800" dirty="0" smtClean="0"/>
              <a:t>Another Map of the Western Front</a:t>
            </a:r>
            <a:endParaRPr lang="en-US" sz="2800" dirty="0"/>
          </a:p>
        </p:txBody>
      </p:sp>
    </p:spTree>
    <p:extLst>
      <p:ext uri="{BB962C8B-B14F-4D97-AF65-F5344CB8AC3E}">
        <p14:creationId xmlns:p14="http://schemas.microsoft.com/office/powerpoint/2010/main" val="504600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pPr eaLnBrk="1" fontAlgn="auto" hangingPunct="1">
              <a:spcAft>
                <a:spcPts val="0"/>
              </a:spcAft>
              <a:defRPr/>
            </a:pPr>
            <a:r>
              <a:rPr lang="en-CA" sz="4800" dirty="0" smtClean="0">
                <a:solidFill>
                  <a:srgbClr val="FF0000"/>
                </a:solidFill>
              </a:rPr>
              <a:t>Themes</a:t>
            </a:r>
            <a:endParaRPr lang="en-CA" sz="4800" dirty="0">
              <a:solidFill>
                <a:srgbClr val="FF0000"/>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algn="just" eaLnBrk="1" hangingPunct="1">
              <a:lnSpc>
                <a:spcPct val="120000"/>
              </a:lnSpc>
              <a:buClr>
                <a:srgbClr val="4F6228"/>
              </a:buClr>
              <a:buFont typeface="Wingdings" pitchFamily="2" charset="2"/>
              <a:buChar char="v"/>
              <a:defRPr/>
            </a:pPr>
            <a:r>
              <a:rPr lang="en-CA" sz="2500" dirty="0" smtClean="0">
                <a:solidFill>
                  <a:schemeClr val="accent6"/>
                </a:solidFill>
              </a:rPr>
              <a:t>Loss of Innocence </a:t>
            </a:r>
          </a:p>
          <a:p>
            <a:pPr algn="just" eaLnBrk="1" hangingPunct="1">
              <a:lnSpc>
                <a:spcPct val="120000"/>
              </a:lnSpc>
              <a:buClr>
                <a:srgbClr val="4F6228"/>
              </a:buClr>
              <a:buFont typeface="Wingdings" pitchFamily="2" charset="2"/>
              <a:buChar char="v"/>
              <a:defRPr/>
            </a:pPr>
            <a:r>
              <a:rPr lang="en-CA" sz="2500" dirty="0" smtClean="0">
                <a:solidFill>
                  <a:schemeClr val="accent6"/>
                </a:solidFill>
              </a:rPr>
              <a:t>Truths of War </a:t>
            </a:r>
            <a:endParaRPr lang="en-CA" sz="2500" dirty="0">
              <a:solidFill>
                <a:schemeClr val="accent6"/>
              </a:solidFill>
            </a:endParaRPr>
          </a:p>
          <a:p>
            <a:pPr algn="just" eaLnBrk="1" hangingPunct="1">
              <a:lnSpc>
                <a:spcPct val="120000"/>
              </a:lnSpc>
              <a:buClr>
                <a:srgbClr val="4F6228"/>
              </a:buClr>
              <a:buFont typeface="Wingdings" pitchFamily="2" charset="2"/>
              <a:buChar char="v"/>
              <a:defRPr/>
            </a:pPr>
            <a:r>
              <a:rPr lang="en-CA" sz="2500" dirty="0" smtClean="0">
                <a:solidFill>
                  <a:schemeClr val="accent6"/>
                </a:solidFill>
              </a:rPr>
              <a:t>Hopes, Dreams, Plans</a:t>
            </a:r>
            <a:endParaRPr lang="en-CA" sz="2500" dirty="0">
              <a:solidFill>
                <a:schemeClr val="accent6"/>
              </a:solidFill>
            </a:endParaRPr>
          </a:p>
          <a:p>
            <a:pPr algn="just" eaLnBrk="1" hangingPunct="1">
              <a:lnSpc>
                <a:spcPct val="120000"/>
              </a:lnSpc>
              <a:buClr>
                <a:srgbClr val="4F6228"/>
              </a:buClr>
              <a:buFont typeface="Wingdings" pitchFamily="2" charset="2"/>
              <a:buChar char="v"/>
              <a:defRPr/>
            </a:pPr>
            <a:r>
              <a:rPr lang="en-CA" sz="2500" dirty="0" smtClean="0">
                <a:solidFill>
                  <a:schemeClr val="accent6"/>
                </a:solidFill>
              </a:rPr>
              <a:t>Sacrifice</a:t>
            </a:r>
          </a:p>
          <a:p>
            <a:pPr algn="just" eaLnBrk="1" hangingPunct="1">
              <a:lnSpc>
                <a:spcPct val="120000"/>
              </a:lnSpc>
              <a:buClr>
                <a:srgbClr val="4F6228"/>
              </a:buClr>
              <a:buFont typeface="Wingdings" pitchFamily="2" charset="2"/>
              <a:buChar char="v"/>
              <a:defRPr/>
            </a:pPr>
            <a:r>
              <a:rPr lang="en-CA" sz="2500" dirty="0" smtClean="0">
                <a:solidFill>
                  <a:schemeClr val="accent6"/>
                </a:solidFill>
              </a:rPr>
              <a:t>Death</a:t>
            </a:r>
          </a:p>
          <a:p>
            <a:pPr algn="just" eaLnBrk="1" hangingPunct="1">
              <a:lnSpc>
                <a:spcPct val="120000"/>
              </a:lnSpc>
              <a:buClr>
                <a:srgbClr val="4F6228"/>
              </a:buClr>
              <a:buFont typeface="Wingdings" pitchFamily="2" charset="2"/>
              <a:buChar char="v"/>
              <a:defRPr/>
            </a:pPr>
            <a:r>
              <a:rPr lang="en-CA" sz="2500" dirty="0" smtClean="0">
                <a:solidFill>
                  <a:schemeClr val="accent6"/>
                </a:solidFill>
              </a:rPr>
              <a:t>Primitiveness</a:t>
            </a:r>
          </a:p>
          <a:p>
            <a:pPr algn="just" eaLnBrk="1" hangingPunct="1">
              <a:lnSpc>
                <a:spcPct val="120000"/>
              </a:lnSpc>
              <a:buClr>
                <a:srgbClr val="4F6228"/>
              </a:buClr>
              <a:buFont typeface="Wingdings" pitchFamily="2" charset="2"/>
              <a:buChar char="v"/>
              <a:defRPr/>
            </a:pPr>
            <a:endParaRPr lang="en-CA" sz="2500" dirty="0" smtClean="0">
              <a:solidFill>
                <a:schemeClr val="accent6"/>
              </a:solidFill>
            </a:endParaRPr>
          </a:p>
        </p:txBody>
      </p:sp>
      <p:sp>
        <p:nvSpPr>
          <p:cNvPr id="4" name="TextBox 3"/>
          <p:cNvSpPr txBox="1"/>
          <p:nvPr/>
        </p:nvSpPr>
        <p:spPr>
          <a:xfrm>
            <a:off x="4343400" y="1517928"/>
            <a:ext cx="4495800" cy="3693319"/>
          </a:xfrm>
          <a:prstGeom prst="rect">
            <a:avLst/>
          </a:prstGeom>
          <a:solidFill>
            <a:srgbClr val="0070C0"/>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b="1" u="sng" dirty="0" smtClean="0"/>
              <a:t>Loss of Innocence</a:t>
            </a:r>
          </a:p>
          <a:p>
            <a:pPr algn="ctr"/>
            <a:r>
              <a:rPr lang="en-US" dirty="0" smtClean="0"/>
              <a:t>Innocence is almost an enemy in </a:t>
            </a:r>
            <a:r>
              <a:rPr lang="en-US" i="1" dirty="0" smtClean="0"/>
              <a:t>All Quiet on the Western Front</a:t>
            </a:r>
            <a:r>
              <a:rPr lang="en-US" dirty="0" smtClean="0"/>
              <a:t> – a soldier must get rid of it right away if he wants to survive. Our narrator learns to lose his innocence quickly, mostly by observing that loss in others around him, but also through his own experiences. And he consciously feels that loss as he survives in the story, noting how he has become "old folk" and how separate he feels from the new recruits entering the fray, recruits only a year or so younger than he is, but far more innocent.</a:t>
            </a:r>
            <a:endParaRPr lang="en-US" dirty="0"/>
          </a:p>
        </p:txBody>
      </p:sp>
      <p:sp>
        <p:nvSpPr>
          <p:cNvPr id="6" name="TextBox 5"/>
          <p:cNvSpPr txBox="1"/>
          <p:nvPr/>
        </p:nvSpPr>
        <p:spPr>
          <a:xfrm>
            <a:off x="4495800" y="1688961"/>
            <a:ext cx="4495800" cy="3693319"/>
          </a:xfrm>
          <a:prstGeom prst="rect">
            <a:avLst/>
          </a:prstGeom>
          <a:solidFill>
            <a:srgbClr val="FF0000"/>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b="1" u="sng" dirty="0" smtClean="0"/>
              <a:t>Truths of War</a:t>
            </a:r>
          </a:p>
          <a:p>
            <a:pPr algn="ctr"/>
            <a:r>
              <a:rPr lang="en-US" i="1" dirty="0" smtClean="0"/>
              <a:t>All Quiet on the Western Front</a:t>
            </a:r>
            <a:r>
              <a:rPr lang="en-US" dirty="0" smtClean="0"/>
              <a:t> displays all of the angst central to any story about war, but it also exposes the horrors of a new kind of war, one that allows for mass death. Machine guns had never been used before World War 1Our narrator provides a close account of the atrocities of the war. Even those who physically survive are victims. The soldiers must learn every detail of warfare in order to survive.</a:t>
            </a:r>
          </a:p>
          <a:p>
            <a:pPr algn="ctr"/>
            <a:endParaRPr lang="en-US" dirty="0"/>
          </a:p>
          <a:p>
            <a:pPr algn="ctr"/>
            <a:endParaRPr lang="en-US" dirty="0" smtClean="0"/>
          </a:p>
        </p:txBody>
      </p:sp>
      <p:sp>
        <p:nvSpPr>
          <p:cNvPr id="7" name="TextBox 6"/>
          <p:cNvSpPr txBox="1"/>
          <p:nvPr/>
        </p:nvSpPr>
        <p:spPr>
          <a:xfrm>
            <a:off x="4672781" y="1827460"/>
            <a:ext cx="4495800" cy="3693319"/>
          </a:xfrm>
          <a:prstGeom prst="rect">
            <a:avLst/>
          </a:prstGeom>
          <a:solidFill>
            <a:srgbClr val="00B050"/>
          </a:solidFill>
          <a:ln>
            <a:solidFill>
              <a:srgbClr val="00B050"/>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b="1" u="sng" dirty="0" smtClean="0"/>
              <a:t>Hopes, Dreams Plans</a:t>
            </a:r>
          </a:p>
          <a:p>
            <a:pPr algn="ctr"/>
            <a:r>
              <a:rPr lang="en-US" dirty="0" smtClean="0"/>
              <a:t>In the world of </a:t>
            </a:r>
            <a:r>
              <a:rPr lang="en-US" i="1" dirty="0" smtClean="0"/>
              <a:t>All Quiet on the Western Front</a:t>
            </a:r>
            <a:r>
              <a:rPr lang="en-US" dirty="0" smtClean="0"/>
              <a:t>, we are exposed to the dreams of men who endure months upon months of trench warfare. Conditions are abysmal and mass death is a frequent occurrence. This violent context shapes the soldiers' – and particularly our narrator's – concept of life and of dreams. The soldiers dream in order to keep sane and in order to stay alive. Their dreams are not elaborate, but are, rather, tied to home, family, sex, and food.</a:t>
            </a:r>
            <a:endParaRPr lang="en-US" b="1" u="sng" dirty="0" smtClean="0"/>
          </a:p>
        </p:txBody>
      </p:sp>
      <p:sp>
        <p:nvSpPr>
          <p:cNvPr id="5" name="TextBox 4"/>
          <p:cNvSpPr txBox="1"/>
          <p:nvPr/>
        </p:nvSpPr>
        <p:spPr>
          <a:xfrm>
            <a:off x="4852219" y="1905000"/>
            <a:ext cx="4291781" cy="3970318"/>
          </a:xfrm>
          <a:prstGeom prst="rect">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b="1" u="sng" dirty="0" smtClean="0"/>
              <a:t>Sacrifice</a:t>
            </a:r>
          </a:p>
          <a:p>
            <a:r>
              <a:rPr lang="en-US" dirty="0" smtClean="0"/>
              <a:t>When you break down the word "sacrifice," the first part, "</a:t>
            </a:r>
            <a:r>
              <a:rPr lang="en-US" dirty="0" err="1" smtClean="0"/>
              <a:t>sacr</a:t>
            </a:r>
            <a:r>
              <a:rPr lang="en-US" dirty="0" smtClean="0"/>
              <a:t>," means sacred or holy. Sacrifice implies a set of beliefs for which one is willing to give something up to achieve. In </a:t>
            </a:r>
            <a:r>
              <a:rPr lang="en-US" i="1" dirty="0" smtClean="0"/>
              <a:t>All Quiet on the Western Front</a:t>
            </a:r>
            <a:r>
              <a:rPr lang="en-US" dirty="0" smtClean="0"/>
              <a:t>, the men sacrifice everything for nothing. They give up their lives for a set of ideals that are either incomprehensible or false. The fact that they sacrifice for unknown reasons gives rise to great and widespread tension.</a:t>
            </a:r>
          </a:p>
          <a:p>
            <a:endParaRPr lang="en-US" dirty="0"/>
          </a:p>
        </p:txBody>
      </p:sp>
      <p:sp>
        <p:nvSpPr>
          <p:cNvPr id="8" name="TextBox 7"/>
          <p:cNvSpPr txBox="1"/>
          <p:nvPr/>
        </p:nvSpPr>
        <p:spPr>
          <a:xfrm>
            <a:off x="5029200" y="2057400"/>
            <a:ext cx="4291781" cy="3970318"/>
          </a:xfrm>
          <a:prstGeom prst="rect">
            <a:avLst/>
          </a:prstGeom>
          <a:solidFill>
            <a:srgbClr val="7030A0"/>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u="sng" dirty="0" smtClean="0"/>
              <a:t>Death</a:t>
            </a:r>
          </a:p>
          <a:p>
            <a:pPr algn="ctr"/>
            <a:r>
              <a:rPr lang="en-US" dirty="0" smtClean="0"/>
              <a:t>The frailty and value of life is a giant theme in </a:t>
            </a:r>
            <a:r>
              <a:rPr lang="en-US" i="1" dirty="0" smtClean="0"/>
              <a:t>All Quiet on the Western Front</a:t>
            </a:r>
            <a:r>
              <a:rPr lang="en-US" dirty="0" smtClean="0"/>
              <a:t>. The author highlights the shallow attitude of observers who think of soldiers as toys that can be lost and easily replaced. The author spends great amounts of time describing the process of dying. Eventually, Death becomes the greatest enemy of all. In the novel, the bravest of the brave men die, while the weakest of men survive.</a:t>
            </a:r>
          </a:p>
          <a:p>
            <a:pPr algn="ctr"/>
            <a:endParaRPr lang="en-US" u="sng" dirty="0"/>
          </a:p>
          <a:p>
            <a:pPr algn="ctr"/>
            <a:endParaRPr lang="en-US" u="sng" dirty="0"/>
          </a:p>
        </p:txBody>
      </p:sp>
      <p:sp>
        <p:nvSpPr>
          <p:cNvPr id="9" name="TextBox 8"/>
          <p:cNvSpPr txBox="1"/>
          <p:nvPr/>
        </p:nvSpPr>
        <p:spPr>
          <a:xfrm>
            <a:off x="5188974" y="2209800"/>
            <a:ext cx="4139381" cy="4247317"/>
          </a:xfrm>
          <a:prstGeom prst="rect">
            <a:avLst/>
          </a:prstGeom>
          <a:solidFill>
            <a:srgbClr val="00B0F0"/>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u="sng" dirty="0" smtClean="0"/>
              <a:t>Primitiveness</a:t>
            </a:r>
          </a:p>
          <a:p>
            <a:pPr algn="ctr"/>
            <a:r>
              <a:rPr lang="en-US" dirty="0" smtClean="0"/>
              <a:t>Throughout the course of </a:t>
            </a:r>
            <a:r>
              <a:rPr lang="en-US" i="1" dirty="0" smtClean="0"/>
              <a:t>All Quiet on the Western Front</a:t>
            </a:r>
            <a:r>
              <a:rPr lang="en-US" dirty="0" smtClean="0"/>
              <a:t>, we watch as soldiers fight to both preserve their humanity and to suppress their human instincts. Humanness allows them to form strong bonds with one another, but it also compels them to feel like hunted prey. Their ability to survive is sustained by these bonds, and their ability to kill is fed by their primal fear of being hunted. Lots of animalistic imagery thread throughout the novel, highlighting the wilder urges that the men face.</a:t>
            </a:r>
          </a:p>
        </p:txBody>
      </p:sp>
      <p:pic>
        <p:nvPicPr>
          <p:cNvPr id="10" name="Picture 4" descr="http://lh5.ggpht.com/_MT0oUK8BxDY/StbxwreUL_I/AAAAAAAAB4E/ULY6UemnkMU/Officers%20In%20A%20Dug%20O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648200"/>
            <a:ext cx="3733800" cy="21216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36634097"/>
      </p:ext>
    </p:extLst>
  </p:cSld>
  <p:clrMapOvr>
    <a:masterClrMapping/>
  </p:clrMapOvr>
  <mc:AlternateContent xmlns:mc="http://schemas.openxmlformats.org/markup-compatibility/2006" xmlns:p14="http://schemas.microsoft.com/office/powerpoint/2010/main">
    <mc:Choice Requires="p14">
      <p:transition spd="slow" p14:dur="1500" advTm="1451">
        <p14:window dir="vert"/>
      </p:transition>
    </mc:Choice>
    <mc:Fallback xmlns="">
      <p:transition spd="slow" advTm="145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10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0-#ppt_w/2"/>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100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0" fill="hold"/>
                                        <p:tgtEl>
                                          <p:spTgt spid="7"/>
                                        </p:tgtEl>
                                        <p:attrNameLst>
                                          <p:attrName>ppt_x</p:attrName>
                                        </p:attrNameLst>
                                      </p:cBhvr>
                                      <p:tavLst>
                                        <p:tav tm="0">
                                          <p:val>
                                            <p:strVal val="1+#ppt_w/2"/>
                                          </p:val>
                                        </p:tav>
                                        <p:tav tm="100000">
                                          <p:val>
                                            <p:strVal val="#ppt_x"/>
                                          </p:val>
                                        </p:tav>
                                      </p:tavLst>
                                    </p:anim>
                                    <p:anim calcmode="lin" valueType="num">
                                      <p:cBhvr additive="base">
                                        <p:cTn id="14"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100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0" fill="hold"/>
                                        <p:tgtEl>
                                          <p:spTgt spid="5"/>
                                        </p:tgtEl>
                                        <p:attrNameLst>
                                          <p:attrName>ppt_x</p:attrName>
                                        </p:attrNameLst>
                                      </p:cBhvr>
                                      <p:tavLst>
                                        <p:tav tm="0">
                                          <p:val>
                                            <p:strVal val="#ppt_x"/>
                                          </p:val>
                                        </p:tav>
                                        <p:tav tm="100000">
                                          <p:val>
                                            <p:strVal val="#ppt_x"/>
                                          </p:val>
                                        </p:tav>
                                      </p:tavLst>
                                    </p:anim>
                                    <p:anim calcmode="lin" valueType="num">
                                      <p:cBhvr additive="base">
                                        <p:cTn id="20" dur="5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100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0" fill="hold"/>
                                        <p:tgtEl>
                                          <p:spTgt spid="8"/>
                                        </p:tgtEl>
                                        <p:attrNameLst>
                                          <p:attrName>ppt_x</p:attrName>
                                        </p:attrNameLst>
                                      </p:cBhvr>
                                      <p:tavLst>
                                        <p:tav tm="0">
                                          <p:val>
                                            <p:strVal val="#ppt_x"/>
                                          </p:val>
                                        </p:tav>
                                        <p:tav tm="100000">
                                          <p:val>
                                            <p:strVal val="#ppt_x"/>
                                          </p:val>
                                        </p:tav>
                                      </p:tavLst>
                                    </p:anim>
                                    <p:anim calcmode="lin" valueType="num">
                                      <p:cBhvr additive="base">
                                        <p:cTn id="26"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100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0" fill="hold"/>
                                        <p:tgtEl>
                                          <p:spTgt spid="9"/>
                                        </p:tgtEl>
                                        <p:attrNameLst>
                                          <p:attrName>ppt_x</p:attrName>
                                        </p:attrNameLst>
                                      </p:cBhvr>
                                      <p:tavLst>
                                        <p:tav tm="0">
                                          <p:val>
                                            <p:strVal val="0-#ppt_w/2"/>
                                          </p:val>
                                        </p:tav>
                                        <p:tav tm="100000">
                                          <p:val>
                                            <p:strVal val="#ppt_x"/>
                                          </p:val>
                                        </p:tav>
                                      </p:tavLst>
                                    </p:anim>
                                    <p:anim calcmode="lin" valueType="num">
                                      <p:cBhvr additive="base">
                                        <p:cTn id="32" dur="5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pPr eaLnBrk="1" fontAlgn="auto" hangingPunct="1">
              <a:spcAft>
                <a:spcPts val="0"/>
              </a:spcAft>
              <a:defRPr/>
            </a:pPr>
            <a:r>
              <a:rPr lang="en-CA" sz="4800" b="1" dirty="0" smtClean="0">
                <a:solidFill>
                  <a:srgbClr val="FF0000"/>
                </a:solidFill>
              </a:rPr>
              <a:t>Characters</a:t>
            </a:r>
            <a:endParaRPr lang="en-CA" sz="4800" b="1" dirty="0">
              <a:solidFill>
                <a:srgbClr val="FF0000"/>
              </a:solidFill>
            </a:endParaRPr>
          </a:p>
        </p:txBody>
      </p:sp>
      <p:sp>
        <p:nvSpPr>
          <p:cNvPr id="3" name="Content Placeholder 2"/>
          <p:cNvSpPr>
            <a:spLocks noGrp="1"/>
          </p:cNvSpPr>
          <p:nvPr>
            <p:ph sz="quarter" idx="1"/>
          </p:nvPr>
        </p:nvSpPr>
        <p:spPr>
          <a:xfrm>
            <a:off x="301752" y="987552"/>
            <a:ext cx="8504238" cy="4572000"/>
          </a:xfrm>
        </p:spPr>
        <p:txBody>
          <a:bodyPr>
            <a:noAutofit/>
          </a:bodyPr>
          <a:lstStyle/>
          <a:p>
            <a:pPr eaLnBrk="1" hangingPunct="1">
              <a:lnSpc>
                <a:spcPct val="120000"/>
              </a:lnSpc>
              <a:buClr>
                <a:srgbClr val="4F6228"/>
              </a:buClr>
              <a:buFont typeface="Wingdings" pitchFamily="2" charset="2"/>
              <a:buChar char="v"/>
              <a:defRPr/>
            </a:pPr>
            <a:r>
              <a:rPr lang="en-CA" sz="2200" b="1" dirty="0" smtClean="0">
                <a:latin typeface="Arial" charset="0"/>
                <a:ea typeface="Arial" charset="0"/>
                <a:cs typeface="Arial" charset="0"/>
              </a:rPr>
              <a:t>Main Character/Protagonist: </a:t>
            </a:r>
            <a:r>
              <a:rPr lang="en-CA" sz="2200" dirty="0" smtClean="0">
                <a:latin typeface="Arial" charset="0"/>
                <a:ea typeface="Arial" charset="0"/>
                <a:cs typeface="Arial" charset="0"/>
              </a:rPr>
              <a:t>Paul </a:t>
            </a:r>
            <a:r>
              <a:rPr lang="en-CA" sz="2200" dirty="0" err="1" smtClean="0">
                <a:latin typeface="Arial" charset="0"/>
                <a:ea typeface="Arial" charset="0"/>
                <a:cs typeface="Arial" charset="0"/>
              </a:rPr>
              <a:t>Baumer</a:t>
            </a:r>
            <a:endParaRPr lang="en-CA" sz="2200" dirty="0" smtClean="0">
              <a:latin typeface="Arial" charset="0"/>
              <a:ea typeface="Arial" charset="0"/>
              <a:cs typeface="Arial" charset="0"/>
            </a:endParaRPr>
          </a:p>
          <a:p>
            <a:pPr eaLnBrk="1" hangingPunct="1">
              <a:lnSpc>
                <a:spcPct val="120000"/>
              </a:lnSpc>
              <a:buClr>
                <a:srgbClr val="4F6228"/>
              </a:buClr>
              <a:buFont typeface="Wingdings" pitchFamily="2" charset="2"/>
              <a:buChar char="v"/>
              <a:defRPr/>
            </a:pPr>
            <a:r>
              <a:rPr lang="en-CA" sz="2200" b="1" dirty="0" smtClean="0">
                <a:latin typeface="Arial" charset="0"/>
                <a:ea typeface="Arial" charset="0"/>
                <a:cs typeface="Arial" charset="0"/>
              </a:rPr>
              <a:t>Secondary Protagonist: </a:t>
            </a:r>
            <a:r>
              <a:rPr lang="en-CA" sz="2200" dirty="0" smtClean="0">
                <a:latin typeface="Arial" charset="0"/>
                <a:ea typeface="Arial" charset="0"/>
                <a:cs typeface="Arial" charset="0"/>
              </a:rPr>
              <a:t>Stanislaus </a:t>
            </a:r>
            <a:r>
              <a:rPr lang="en-CA" sz="2200" dirty="0" err="1" smtClean="0">
                <a:latin typeface="Arial" charset="0"/>
                <a:ea typeface="Arial" charset="0"/>
                <a:cs typeface="Arial" charset="0"/>
              </a:rPr>
              <a:t>Katczinsky</a:t>
            </a:r>
            <a:endParaRPr lang="en-CA" sz="2200" dirty="0" smtClean="0">
              <a:latin typeface="Arial" charset="0"/>
              <a:ea typeface="Arial" charset="0"/>
              <a:cs typeface="Arial" charset="0"/>
            </a:endParaRPr>
          </a:p>
          <a:p>
            <a:pPr eaLnBrk="1" hangingPunct="1">
              <a:lnSpc>
                <a:spcPct val="120000"/>
              </a:lnSpc>
              <a:buClr>
                <a:srgbClr val="4F6228"/>
              </a:buClr>
              <a:buFont typeface="Wingdings" pitchFamily="2" charset="2"/>
              <a:buChar char="v"/>
              <a:defRPr/>
            </a:pPr>
            <a:r>
              <a:rPr lang="en-CA" sz="2200" b="1" dirty="0" smtClean="0">
                <a:latin typeface="Arial" charset="0"/>
                <a:ea typeface="Arial" charset="0"/>
                <a:cs typeface="Arial" charset="0"/>
              </a:rPr>
              <a:t>Background Characters: </a:t>
            </a:r>
            <a:r>
              <a:rPr lang="en-CA" sz="2200" dirty="0" smtClean="0">
                <a:latin typeface="Arial" charset="0"/>
                <a:ea typeface="Arial" charset="0"/>
                <a:cs typeface="Arial" charset="0"/>
              </a:rPr>
              <a:t>Muller, </a:t>
            </a:r>
            <a:r>
              <a:rPr lang="en-CA" sz="2200" dirty="0" err="1" smtClean="0">
                <a:latin typeface="Arial" charset="0"/>
                <a:ea typeface="Arial" charset="0"/>
                <a:cs typeface="Arial" charset="0"/>
              </a:rPr>
              <a:t>Tjaden</a:t>
            </a:r>
            <a:r>
              <a:rPr lang="en-CA" sz="2200" dirty="0" smtClean="0">
                <a:latin typeface="Arial" charset="0"/>
                <a:ea typeface="Arial" charset="0"/>
                <a:cs typeface="Arial" charset="0"/>
              </a:rPr>
              <a:t>, Albert </a:t>
            </a:r>
            <a:r>
              <a:rPr lang="en-CA" sz="2200" dirty="0" err="1" smtClean="0">
                <a:latin typeface="Arial" charset="0"/>
                <a:ea typeface="Arial" charset="0"/>
                <a:cs typeface="Arial" charset="0"/>
              </a:rPr>
              <a:t>Kropp</a:t>
            </a:r>
            <a:r>
              <a:rPr lang="en-CA" sz="2200" dirty="0" smtClean="0">
                <a:latin typeface="Arial" charset="0"/>
                <a:ea typeface="Arial" charset="0"/>
                <a:cs typeface="Arial" charset="0"/>
              </a:rPr>
              <a:t>, </a:t>
            </a:r>
            <a:r>
              <a:rPr lang="en-CA" sz="2200" dirty="0" err="1" smtClean="0">
                <a:latin typeface="Arial" charset="0"/>
                <a:ea typeface="Arial" charset="0"/>
                <a:cs typeface="Arial" charset="0"/>
              </a:rPr>
              <a:t>Kemmerich</a:t>
            </a:r>
            <a:r>
              <a:rPr lang="en-CA" sz="2200" dirty="0" smtClean="0">
                <a:latin typeface="Arial" charset="0"/>
                <a:ea typeface="Arial" charset="0"/>
                <a:cs typeface="Arial" charset="0"/>
              </a:rPr>
              <a:t>, Leer, </a:t>
            </a:r>
            <a:r>
              <a:rPr lang="en-CA" sz="2200" dirty="0" err="1" smtClean="0">
                <a:latin typeface="Arial" charset="0"/>
                <a:ea typeface="Arial" charset="0"/>
                <a:cs typeface="Arial" charset="0"/>
              </a:rPr>
              <a:t>Haie</a:t>
            </a:r>
            <a:r>
              <a:rPr lang="en-CA" sz="2200" dirty="0" smtClean="0">
                <a:latin typeface="Arial" charset="0"/>
                <a:ea typeface="Arial" charset="0"/>
                <a:cs typeface="Arial" charset="0"/>
              </a:rPr>
              <a:t> </a:t>
            </a:r>
            <a:r>
              <a:rPr lang="en-CA" sz="2200" dirty="0" err="1" smtClean="0">
                <a:latin typeface="Arial" charset="0"/>
                <a:ea typeface="Arial" charset="0"/>
                <a:cs typeface="Arial" charset="0"/>
              </a:rPr>
              <a:t>Westhus</a:t>
            </a:r>
            <a:r>
              <a:rPr lang="en-CA" sz="2200" dirty="0" smtClean="0">
                <a:latin typeface="Arial" charset="0"/>
                <a:ea typeface="Arial" charset="0"/>
                <a:cs typeface="Arial" charset="0"/>
              </a:rPr>
              <a:t>, </a:t>
            </a:r>
            <a:r>
              <a:rPr lang="en-CA" sz="2200" dirty="0" err="1" smtClean="0">
                <a:latin typeface="Arial" charset="0"/>
                <a:ea typeface="Arial" charset="0"/>
                <a:cs typeface="Arial" charset="0"/>
              </a:rPr>
              <a:t>Detering</a:t>
            </a:r>
            <a:r>
              <a:rPr lang="en-CA" sz="2200" dirty="0" smtClean="0">
                <a:latin typeface="Arial" charset="0"/>
                <a:ea typeface="Arial" charset="0"/>
                <a:cs typeface="Arial" charset="0"/>
              </a:rPr>
              <a:t>, </a:t>
            </a:r>
            <a:r>
              <a:rPr lang="en-CA" sz="2200" dirty="0" err="1" smtClean="0">
                <a:latin typeface="Arial" charset="0"/>
                <a:ea typeface="Arial" charset="0"/>
                <a:cs typeface="Arial" charset="0"/>
              </a:rPr>
              <a:t>Kantorek</a:t>
            </a:r>
            <a:r>
              <a:rPr lang="en-CA" sz="2200" dirty="0" smtClean="0">
                <a:latin typeface="Arial" charset="0"/>
                <a:ea typeface="Arial" charset="0"/>
                <a:cs typeface="Arial" charset="0"/>
              </a:rPr>
              <a:t> (their Schoolmaster), Corporal </a:t>
            </a:r>
            <a:r>
              <a:rPr lang="en-CA" sz="2200" dirty="0" err="1" smtClean="0">
                <a:latin typeface="Arial" charset="0"/>
                <a:ea typeface="Arial" charset="0"/>
                <a:cs typeface="Arial" charset="0"/>
              </a:rPr>
              <a:t>Himmelstoss</a:t>
            </a:r>
            <a:r>
              <a:rPr lang="en-CA" sz="2200" dirty="0" smtClean="0">
                <a:latin typeface="Arial" charset="0"/>
                <a:ea typeface="Arial" charset="0"/>
                <a:cs typeface="Arial" charset="0"/>
              </a:rPr>
              <a:t> </a:t>
            </a:r>
          </a:p>
          <a:p>
            <a:pPr eaLnBrk="1" hangingPunct="1">
              <a:lnSpc>
                <a:spcPct val="120000"/>
              </a:lnSpc>
              <a:buClr>
                <a:srgbClr val="4F6228"/>
              </a:buClr>
              <a:buFont typeface="Wingdings" pitchFamily="2" charset="2"/>
              <a:buChar char="v"/>
              <a:defRPr/>
            </a:pPr>
            <a:r>
              <a:rPr lang="en-CA" sz="2200" b="1" dirty="0" smtClean="0">
                <a:latin typeface="Arial" charset="0"/>
                <a:ea typeface="Arial" charset="0"/>
                <a:cs typeface="Arial" charset="0"/>
              </a:rPr>
              <a:t>Preview of Connections:</a:t>
            </a:r>
          </a:p>
          <a:p>
            <a:pPr eaLnBrk="1" hangingPunct="1">
              <a:lnSpc>
                <a:spcPct val="120000"/>
              </a:lnSpc>
              <a:buClr>
                <a:srgbClr val="4F6228"/>
              </a:buClr>
              <a:buFont typeface="Wingdings" pitchFamily="2" charset="2"/>
              <a:buChar char="v"/>
              <a:defRPr/>
            </a:pPr>
            <a:r>
              <a:rPr lang="en-CA" sz="2200" dirty="0" err="1" smtClean="0">
                <a:latin typeface="Arial" charset="0"/>
                <a:ea typeface="Arial" charset="0"/>
                <a:cs typeface="Arial" charset="0"/>
              </a:rPr>
              <a:t>Baumer</a:t>
            </a:r>
            <a:r>
              <a:rPr lang="en-CA" sz="2200" dirty="0" smtClean="0">
                <a:latin typeface="Arial" charset="0"/>
                <a:ea typeface="Arial" charset="0"/>
                <a:cs typeface="Arial" charset="0"/>
              </a:rPr>
              <a:t>, Muller, </a:t>
            </a:r>
            <a:r>
              <a:rPr lang="en-CA" sz="2200" dirty="0" err="1" smtClean="0">
                <a:latin typeface="Arial" charset="0"/>
                <a:ea typeface="Arial" charset="0"/>
                <a:cs typeface="Arial" charset="0"/>
              </a:rPr>
              <a:t>Kropp</a:t>
            </a:r>
            <a:r>
              <a:rPr lang="en-CA" sz="2200" dirty="0" smtClean="0">
                <a:latin typeface="Arial" charset="0"/>
                <a:ea typeface="Arial" charset="0"/>
                <a:cs typeface="Arial" charset="0"/>
              </a:rPr>
              <a:t>, and Leer went to school together and were encouraged to enlist by </a:t>
            </a:r>
            <a:r>
              <a:rPr lang="en-CA" sz="2200" dirty="0" err="1" smtClean="0">
                <a:latin typeface="Arial" charset="0"/>
                <a:ea typeface="Arial" charset="0"/>
                <a:cs typeface="Arial" charset="0"/>
              </a:rPr>
              <a:t>Kantorek</a:t>
            </a:r>
            <a:r>
              <a:rPr lang="en-CA" sz="2200" dirty="0" smtClean="0">
                <a:latin typeface="Arial" charset="0"/>
                <a:ea typeface="Arial" charset="0"/>
                <a:cs typeface="Arial" charset="0"/>
              </a:rPr>
              <a:t>. All are age nineteen. </a:t>
            </a:r>
          </a:p>
          <a:p>
            <a:pPr eaLnBrk="1" hangingPunct="1">
              <a:lnSpc>
                <a:spcPct val="120000"/>
              </a:lnSpc>
              <a:buClr>
                <a:srgbClr val="4F6228"/>
              </a:buClr>
              <a:buFont typeface="Wingdings" pitchFamily="2" charset="2"/>
              <a:buChar char="v"/>
              <a:defRPr/>
            </a:pPr>
            <a:r>
              <a:rPr lang="en-CA" sz="2200" dirty="0" err="1" smtClean="0">
                <a:latin typeface="Arial" charset="0"/>
                <a:ea typeface="Arial" charset="0"/>
                <a:cs typeface="Arial" charset="0"/>
              </a:rPr>
              <a:t>Tjaden</a:t>
            </a:r>
            <a:r>
              <a:rPr lang="en-CA" sz="2200" dirty="0" smtClean="0">
                <a:latin typeface="Arial" charset="0"/>
                <a:ea typeface="Arial" charset="0"/>
                <a:cs typeface="Arial" charset="0"/>
              </a:rPr>
              <a:t>, </a:t>
            </a:r>
            <a:r>
              <a:rPr lang="en-CA" sz="2200" dirty="0" err="1" smtClean="0">
                <a:latin typeface="Arial" charset="0"/>
                <a:ea typeface="Arial" charset="0"/>
                <a:cs typeface="Arial" charset="0"/>
              </a:rPr>
              <a:t>Westhus</a:t>
            </a:r>
            <a:r>
              <a:rPr lang="en-CA" sz="2200" dirty="0" smtClean="0">
                <a:latin typeface="Arial" charset="0"/>
                <a:ea typeface="Arial" charset="0"/>
                <a:cs typeface="Arial" charset="0"/>
              </a:rPr>
              <a:t> and </a:t>
            </a:r>
            <a:r>
              <a:rPr lang="en-CA" sz="2200" dirty="0" err="1" smtClean="0">
                <a:latin typeface="Arial" charset="0"/>
                <a:ea typeface="Arial" charset="0"/>
                <a:cs typeface="Arial" charset="0"/>
              </a:rPr>
              <a:t>Detering</a:t>
            </a:r>
            <a:r>
              <a:rPr lang="en-CA" sz="2200" dirty="0" smtClean="0">
                <a:latin typeface="Arial" charset="0"/>
                <a:ea typeface="Arial" charset="0"/>
                <a:cs typeface="Arial" charset="0"/>
              </a:rPr>
              <a:t> are lower class workers or farmers.</a:t>
            </a:r>
          </a:p>
          <a:p>
            <a:pPr eaLnBrk="1" hangingPunct="1">
              <a:lnSpc>
                <a:spcPct val="120000"/>
              </a:lnSpc>
              <a:buClr>
                <a:srgbClr val="4F6228"/>
              </a:buClr>
              <a:buFont typeface="Wingdings" pitchFamily="2" charset="2"/>
              <a:buChar char="v"/>
              <a:defRPr/>
            </a:pPr>
            <a:r>
              <a:rPr lang="en-CA" sz="2200" dirty="0" err="1" smtClean="0">
                <a:latin typeface="Arial" charset="0"/>
                <a:ea typeface="Arial" charset="0"/>
                <a:cs typeface="Arial" charset="0"/>
              </a:rPr>
              <a:t>Katczinsky</a:t>
            </a:r>
            <a:r>
              <a:rPr lang="en-CA" sz="2200" dirty="0" smtClean="0">
                <a:latin typeface="Arial" charset="0"/>
                <a:ea typeface="Arial" charset="0"/>
                <a:cs typeface="Arial" charset="0"/>
              </a:rPr>
              <a:t> is the oldest and becomes a mentor or father figure to Paul. </a:t>
            </a:r>
          </a:p>
        </p:txBody>
      </p:sp>
    </p:spTree>
    <p:extLst>
      <p:ext uri="{BB962C8B-B14F-4D97-AF65-F5344CB8AC3E}">
        <p14:creationId xmlns:p14="http://schemas.microsoft.com/office/powerpoint/2010/main" val="78354433"/>
      </p:ext>
    </p:extLst>
  </p:cSld>
  <p:clrMapOvr>
    <a:masterClrMapping/>
  </p:clrMapOvr>
  <mc:AlternateContent xmlns:mc="http://schemas.openxmlformats.org/markup-compatibility/2006" xmlns:p14="http://schemas.microsoft.com/office/powerpoint/2010/main">
    <mc:Choice Requires="p14">
      <p:transition spd="slow" p14:dur="1500" advTm="1451">
        <p14:window dir="vert"/>
      </p:transition>
    </mc:Choice>
    <mc:Fallback xmlns="">
      <p:transition spd="slow" advTm="1451">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p:cNvSpPr txBox="1">
            <a:spLocks noChangeArrowheads="1"/>
          </p:cNvSpPr>
          <p:nvPr/>
        </p:nvSpPr>
        <p:spPr bwMode="auto">
          <a:xfrm>
            <a:off x="0" y="533400"/>
            <a:ext cx="9144000" cy="1373188"/>
          </a:xfrm>
          <a:prstGeom prst="rect">
            <a:avLst/>
          </a:prstGeom>
          <a:noFill/>
          <a:ln w="9525">
            <a:noFill/>
            <a:miter lim="800000"/>
            <a:headEnd/>
            <a:tailEnd/>
          </a:ln>
        </p:spPr>
        <p:txBody>
          <a:bodyPr>
            <a:spAutoFit/>
          </a:bodyPr>
          <a:lstStyle/>
          <a:p>
            <a:r>
              <a:rPr lang="en-US" sz="2800" i="0">
                <a:latin typeface="Times New Roman" pitchFamily="18" charset="0"/>
                <a:hlinkClick r:id="rId3"/>
              </a:rPr>
              <a:t>Trench Warfare</a:t>
            </a:r>
            <a:r>
              <a:rPr lang="en-US" sz="2800" b="0" i="0">
                <a:latin typeface="Times New Roman" pitchFamily="18" charset="0"/>
              </a:rPr>
              <a:t> – type of fighting during World War I in which both sides </a:t>
            </a:r>
            <a:r>
              <a:rPr lang="en-US" sz="2800">
                <a:latin typeface="Times New Roman" pitchFamily="18" charset="0"/>
              </a:rPr>
              <a:t>dug trenches</a:t>
            </a:r>
            <a:r>
              <a:rPr lang="en-US" sz="2800" b="0" i="0">
                <a:latin typeface="Times New Roman" pitchFamily="18" charset="0"/>
              </a:rPr>
              <a:t> protected by </a:t>
            </a:r>
            <a:r>
              <a:rPr lang="en-US" sz="2800">
                <a:latin typeface="Times New Roman" pitchFamily="18" charset="0"/>
              </a:rPr>
              <a:t>mines</a:t>
            </a:r>
            <a:r>
              <a:rPr lang="en-US" sz="2800" b="0" i="0">
                <a:latin typeface="Times New Roman" pitchFamily="18" charset="0"/>
              </a:rPr>
              <a:t> and </a:t>
            </a:r>
            <a:r>
              <a:rPr lang="en-US" sz="2800">
                <a:latin typeface="Times New Roman" pitchFamily="18" charset="0"/>
              </a:rPr>
              <a:t>barbed wire</a:t>
            </a:r>
          </a:p>
        </p:txBody>
      </p:sp>
      <p:sp>
        <p:nvSpPr>
          <p:cNvPr id="17410" name="Rectangle 4"/>
          <p:cNvSpPr>
            <a:spLocks noChangeArrowheads="1"/>
          </p:cNvSpPr>
          <p:nvPr/>
        </p:nvSpPr>
        <p:spPr bwMode="auto">
          <a:xfrm>
            <a:off x="0" y="0"/>
            <a:ext cx="9144000" cy="519113"/>
          </a:xfrm>
          <a:prstGeom prst="rect">
            <a:avLst/>
          </a:prstGeom>
          <a:noFill/>
          <a:ln w="9525">
            <a:noFill/>
            <a:miter lim="800000"/>
            <a:headEnd/>
            <a:tailEnd/>
          </a:ln>
        </p:spPr>
        <p:txBody>
          <a:bodyPr>
            <a:spAutoFit/>
          </a:bodyPr>
          <a:lstStyle/>
          <a:p>
            <a:pPr algn="ctr"/>
            <a:r>
              <a:rPr lang="en-US" sz="2800" i="0" u="sng"/>
              <a:t>Trench Warfare</a:t>
            </a:r>
          </a:p>
        </p:txBody>
      </p:sp>
      <p:pic>
        <p:nvPicPr>
          <p:cNvPr id="17411" name="Picture 5" descr="FWWparaP2"/>
          <p:cNvPicPr>
            <a:picLocks noChangeAspect="1" noChangeArrowheads="1"/>
          </p:cNvPicPr>
          <p:nvPr/>
        </p:nvPicPr>
        <p:blipFill>
          <a:blip r:embed="rId4"/>
          <a:srcRect/>
          <a:stretch>
            <a:fillRect/>
          </a:stretch>
        </p:blipFill>
        <p:spPr bwMode="auto">
          <a:xfrm>
            <a:off x="3175" y="1905000"/>
            <a:ext cx="9140825" cy="4349750"/>
          </a:xfrm>
          <a:prstGeom prst="rect">
            <a:avLst/>
          </a:prstGeom>
          <a:noFill/>
          <a:ln w="9525">
            <a:noFill/>
            <a:miter lim="800000"/>
            <a:headEnd/>
            <a:tailEnd/>
          </a:ln>
        </p:spPr>
      </p:pic>
      <p:sp>
        <p:nvSpPr>
          <p:cNvPr id="17412" name="Rectangle 6"/>
          <p:cNvSpPr>
            <a:spLocks noChangeArrowheads="1"/>
          </p:cNvSpPr>
          <p:nvPr/>
        </p:nvSpPr>
        <p:spPr bwMode="auto">
          <a:xfrm>
            <a:off x="0" y="6338888"/>
            <a:ext cx="9144000" cy="519112"/>
          </a:xfrm>
          <a:prstGeom prst="rect">
            <a:avLst/>
          </a:prstGeom>
          <a:noFill/>
          <a:ln w="9525">
            <a:noFill/>
            <a:miter lim="800000"/>
            <a:headEnd/>
            <a:tailEnd/>
          </a:ln>
        </p:spPr>
        <p:txBody>
          <a:bodyPr anchor="ctr">
            <a:spAutoFit/>
          </a:bodyPr>
          <a:lstStyle/>
          <a:p>
            <a:pPr algn="ctr"/>
            <a:r>
              <a:rPr lang="en-US" sz="2800">
                <a:latin typeface="Times New Roman" pitchFamily="18" charset="0"/>
              </a:rPr>
              <a:t>Cross-section of a front-line trench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3"/>
          <a:srcRect/>
          <a:stretch>
            <a:fillRect/>
          </a:stretch>
        </p:blipFill>
        <p:spPr bwMode="auto">
          <a:xfrm>
            <a:off x="71438" y="-7938"/>
            <a:ext cx="8991600" cy="68675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a13a1cea625e35eb595b22bd03d01ed654e59"/>
  <p:tag name="ISPRING_RESOURCE_PATHS_HASH_2" val="1513b532f716ce7456cfbb11015a6d868e8b7b"/>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5216</TotalTime>
  <Words>1444</Words>
  <Application>Microsoft Macintosh PowerPoint</Application>
  <PresentationFormat>On-screen Show (4:3)</PresentationFormat>
  <Paragraphs>153</Paragraphs>
  <Slides>24</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Comic Sans MS</vt:lpstr>
      <vt:lpstr>Times New Roman</vt:lpstr>
      <vt:lpstr>Wingdings</vt:lpstr>
      <vt:lpstr>Arial</vt:lpstr>
      <vt:lpstr>Default Design</vt:lpstr>
      <vt:lpstr>PowerPoint Presentation</vt:lpstr>
      <vt:lpstr>PowerPoint Presentation</vt:lpstr>
      <vt:lpstr>PowerPoint Presentation</vt:lpstr>
      <vt:lpstr>PowerPoint Presentation</vt:lpstr>
      <vt:lpstr>PowerPoint Presentation</vt:lpstr>
      <vt:lpstr>Themes</vt:lpstr>
      <vt:lpstr>Characters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SeChange International</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Trench Warfare</dc:title>
  <dc:creator>Adam Berlin;History Made Easy;LLC</dc:creator>
  <cp:lastModifiedBy>Microsoft Office User</cp:lastModifiedBy>
  <cp:revision>62</cp:revision>
  <cp:lastPrinted>2019-01-08T15:30:36Z</cp:lastPrinted>
  <dcterms:created xsi:type="dcterms:W3CDTF">2008-01-27T22:59:07Z</dcterms:created>
  <dcterms:modified xsi:type="dcterms:W3CDTF">2019-01-10T15:13:10Z</dcterms:modified>
</cp:coreProperties>
</file>