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4" r:id="rId1"/>
  </p:sldMasterIdLst>
  <p:notesMasterIdLst>
    <p:notesMasterId r:id="rId23"/>
  </p:notesMasterIdLst>
  <p:handoutMasterIdLst>
    <p:handoutMasterId r:id="rId24"/>
  </p:handoutMasterIdLst>
  <p:sldIdLst>
    <p:sldId id="256" r:id="rId2"/>
    <p:sldId id="260" r:id="rId3"/>
    <p:sldId id="264" r:id="rId4"/>
    <p:sldId id="277" r:id="rId5"/>
    <p:sldId id="267" r:id="rId6"/>
    <p:sldId id="263" r:id="rId7"/>
    <p:sldId id="265" r:id="rId8"/>
    <p:sldId id="280" r:id="rId9"/>
    <p:sldId id="266" r:id="rId10"/>
    <p:sldId id="276" r:id="rId11"/>
    <p:sldId id="270" r:id="rId12"/>
    <p:sldId id="271" r:id="rId13"/>
    <p:sldId id="272" r:id="rId14"/>
    <p:sldId id="287" r:id="rId15"/>
    <p:sldId id="274" r:id="rId16"/>
    <p:sldId id="289" r:id="rId17"/>
    <p:sldId id="273" r:id="rId18"/>
    <p:sldId id="288" r:id="rId19"/>
    <p:sldId id="262" r:id="rId20"/>
    <p:sldId id="269" r:id="rId21"/>
    <p:sldId id="290" r:id="rId22"/>
  </p:sldIdLst>
  <p:sldSz cx="9144000" cy="6858000" type="screen4x3"/>
  <p:notesSz cx="6858000" cy="9180513"/>
  <p:defaultTextStyle>
    <a:defPPr>
      <a:defRPr lang="en-US"/>
    </a:defPPr>
    <a:lvl1pPr algn="l" rtl="0" eaLnBrk="0" fontAlgn="base" hangingPunct="0">
      <a:spcBef>
        <a:spcPct val="0"/>
      </a:spcBef>
      <a:spcAft>
        <a:spcPct val="0"/>
      </a:spcAft>
      <a:defRPr kern="1200">
        <a:solidFill>
          <a:schemeClr val="tx1"/>
        </a:solidFill>
        <a:latin typeface="Tahoma"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Tahoma"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Tahoma"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Tahoma"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Tahoma" charset="0"/>
        <a:ea typeface="ＭＳ Ｐゴシック" charset="0"/>
        <a:cs typeface="+mn-cs"/>
      </a:defRPr>
    </a:lvl5pPr>
    <a:lvl6pPr marL="2286000" algn="l" defTabSz="457200" rtl="0" eaLnBrk="1" latinLnBrk="0" hangingPunct="1">
      <a:defRPr kern="1200">
        <a:solidFill>
          <a:schemeClr val="tx1"/>
        </a:solidFill>
        <a:latin typeface="Tahoma" charset="0"/>
        <a:ea typeface="ＭＳ Ｐゴシック" charset="0"/>
        <a:cs typeface="+mn-cs"/>
      </a:defRPr>
    </a:lvl6pPr>
    <a:lvl7pPr marL="2743200" algn="l" defTabSz="457200" rtl="0" eaLnBrk="1" latinLnBrk="0" hangingPunct="1">
      <a:defRPr kern="1200">
        <a:solidFill>
          <a:schemeClr val="tx1"/>
        </a:solidFill>
        <a:latin typeface="Tahoma" charset="0"/>
        <a:ea typeface="ＭＳ Ｐゴシック" charset="0"/>
        <a:cs typeface="+mn-cs"/>
      </a:defRPr>
    </a:lvl7pPr>
    <a:lvl8pPr marL="3200400" algn="l" defTabSz="457200" rtl="0" eaLnBrk="1" latinLnBrk="0" hangingPunct="1">
      <a:defRPr kern="1200">
        <a:solidFill>
          <a:schemeClr val="tx1"/>
        </a:solidFill>
        <a:latin typeface="Tahoma" charset="0"/>
        <a:ea typeface="ＭＳ Ｐゴシック" charset="0"/>
        <a:cs typeface="+mn-cs"/>
      </a:defRPr>
    </a:lvl8pPr>
    <a:lvl9pPr marL="3657600" algn="l" defTabSz="457200" rtl="0" eaLnBrk="1" latinLnBrk="0" hangingPunct="1">
      <a:defRPr kern="1200">
        <a:solidFill>
          <a:schemeClr val="tx1"/>
        </a:solidFill>
        <a:latin typeface="Tahoma"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0FF"/>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3094" autoAdjust="0"/>
  </p:normalViewPr>
  <p:slideViewPr>
    <p:cSldViewPr>
      <p:cViewPr>
        <p:scale>
          <a:sx n="100" d="100"/>
          <a:sy n="100" d="100"/>
        </p:scale>
        <p:origin x="1960" y="5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8788"/>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30723" name="Rectangle 3"/>
          <p:cNvSpPr>
            <a:spLocks noGrp="1" noChangeArrowheads="1"/>
          </p:cNvSpPr>
          <p:nvPr>
            <p:ph type="dt" sz="quarter" idx="1"/>
          </p:nvPr>
        </p:nvSpPr>
        <p:spPr bwMode="auto">
          <a:xfrm>
            <a:off x="3884613" y="0"/>
            <a:ext cx="2971800" cy="458788"/>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30724" name="Rectangle 4"/>
          <p:cNvSpPr>
            <a:spLocks noGrp="1" noChangeArrowheads="1"/>
          </p:cNvSpPr>
          <p:nvPr>
            <p:ph type="ftr" sz="quarter" idx="2"/>
          </p:nvPr>
        </p:nvSpPr>
        <p:spPr bwMode="auto">
          <a:xfrm>
            <a:off x="0" y="8720138"/>
            <a:ext cx="2971800" cy="458787"/>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30725" name="Rectangle 5"/>
          <p:cNvSpPr>
            <a:spLocks noGrp="1" noChangeArrowheads="1"/>
          </p:cNvSpPr>
          <p:nvPr>
            <p:ph type="sldNum" sz="quarter" idx="3"/>
          </p:nvPr>
        </p:nvSpPr>
        <p:spPr bwMode="auto">
          <a:xfrm>
            <a:off x="3884613" y="8720138"/>
            <a:ext cx="2971800" cy="458787"/>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3756E33A-15F3-924B-B62A-829ECD09D510}" type="slidenum">
              <a:rPr lang="en-US"/>
              <a:pPr/>
              <a:t>‹#›</a:t>
            </a:fld>
            <a:endParaRPr lang="en-US"/>
          </a:p>
        </p:txBody>
      </p:sp>
    </p:spTree>
    <p:extLst>
      <p:ext uri="{BB962C8B-B14F-4D97-AF65-F5344CB8AC3E}">
        <p14:creationId xmlns:p14="http://schemas.microsoft.com/office/powerpoint/2010/main" val="1339869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8788"/>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60419" name="Rectangle 3"/>
          <p:cNvSpPr>
            <a:spLocks noGrp="1" noChangeArrowheads="1"/>
          </p:cNvSpPr>
          <p:nvPr>
            <p:ph type="dt" idx="1"/>
          </p:nvPr>
        </p:nvSpPr>
        <p:spPr bwMode="auto">
          <a:xfrm>
            <a:off x="3884613" y="0"/>
            <a:ext cx="2971800" cy="458788"/>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60420" name="Rectangle 4"/>
          <p:cNvSpPr>
            <a:spLocks noGrp="1" noRot="1" noChangeAspect="1" noChangeArrowheads="1" noTextEdit="1"/>
          </p:cNvSpPr>
          <p:nvPr>
            <p:ph type="sldImg" idx="2"/>
          </p:nvPr>
        </p:nvSpPr>
        <p:spPr bwMode="auto">
          <a:xfrm>
            <a:off x="1135063" y="688975"/>
            <a:ext cx="4589462" cy="34417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60421" name="Rectangle 5"/>
          <p:cNvSpPr>
            <a:spLocks noGrp="1" noChangeArrowheads="1"/>
          </p:cNvSpPr>
          <p:nvPr>
            <p:ph type="body" sz="quarter" idx="3"/>
          </p:nvPr>
        </p:nvSpPr>
        <p:spPr bwMode="auto">
          <a:xfrm>
            <a:off x="685800" y="4360863"/>
            <a:ext cx="5486400" cy="4130675"/>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0422" name="Rectangle 6"/>
          <p:cNvSpPr>
            <a:spLocks noGrp="1" noChangeArrowheads="1"/>
          </p:cNvSpPr>
          <p:nvPr>
            <p:ph type="ftr" sz="quarter" idx="4"/>
          </p:nvPr>
        </p:nvSpPr>
        <p:spPr bwMode="auto">
          <a:xfrm>
            <a:off x="0" y="8720138"/>
            <a:ext cx="2971800" cy="458787"/>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60423" name="Rectangle 7"/>
          <p:cNvSpPr>
            <a:spLocks noGrp="1" noChangeArrowheads="1"/>
          </p:cNvSpPr>
          <p:nvPr>
            <p:ph type="sldNum" sz="quarter" idx="5"/>
          </p:nvPr>
        </p:nvSpPr>
        <p:spPr bwMode="auto">
          <a:xfrm>
            <a:off x="3884613" y="8720138"/>
            <a:ext cx="2971800" cy="458787"/>
          </a:xfrm>
          <a:prstGeom prst="rect">
            <a:avLst/>
          </a:prstGeom>
          <a:noFill/>
          <a:ln>
            <a:noFill/>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F1C8254-2F30-3143-8013-82838EB721B7}" type="slidenum">
              <a:rPr lang="en-US"/>
              <a:pPr/>
              <a:t>‹#›</a:t>
            </a:fld>
            <a:endParaRPr lang="en-US"/>
          </a:p>
        </p:txBody>
      </p:sp>
    </p:spTree>
    <p:extLst>
      <p:ext uri="{BB962C8B-B14F-4D97-AF65-F5344CB8AC3E}">
        <p14:creationId xmlns:p14="http://schemas.microsoft.com/office/powerpoint/2010/main" val="5392495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5C63BA-8B63-E445-B978-2E0217231175}" type="slidenum">
              <a:rPr lang="en-US"/>
              <a:pPr/>
              <a:t>13</a:t>
            </a:fld>
            <a:endParaRPr lang="en-US"/>
          </a:p>
        </p:txBody>
      </p:sp>
      <p:sp>
        <p:nvSpPr>
          <p:cNvPr id="614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1443" name="Rectangle 3"/>
          <p:cNvSpPr>
            <a:spLocks noGrp="1" noChangeArrowheads="1"/>
          </p:cNvSpPr>
          <p:nvPr>
            <p:ph type="body" idx="1"/>
          </p:nvPr>
        </p:nvSpPr>
        <p:spPr/>
        <p:txBody>
          <a:bodyPr/>
          <a:lstStyle/>
          <a:p>
            <a:r>
              <a:rPr lang="en-US" b="1"/>
              <a:t>Discussion</a:t>
            </a:r>
          </a:p>
          <a:p>
            <a:r>
              <a:rPr lang="en-US"/>
              <a:t>Even though the writer of Example A changed a few of the words in Uffindell</a:t>
            </a:r>
            <a:r>
              <a:rPr lang="ja-JP" altLang="en-US">
                <a:latin typeface="Arial"/>
              </a:rPr>
              <a:t>’</a:t>
            </a:r>
            <a:r>
              <a:rPr lang="en-US"/>
              <a:t>s text, she still copied most of it directly from the original. In Example B, the student has correctly placed all of the words he borrowed in quotation marks and has provided his reader with the</a:t>
            </a:r>
          </a:p>
          <a:p>
            <a:r>
              <a:rPr lang="en-US"/>
              <a:t>author</a:t>
            </a:r>
            <a:r>
              <a:rPr lang="ja-JP" altLang="en-US">
                <a:latin typeface="Arial"/>
              </a:rPr>
              <a:t>’</a:t>
            </a:r>
            <a:r>
              <a:rPr lang="en-US"/>
              <a:t>s name and the relevant page number.</a:t>
            </a:r>
          </a:p>
          <a:p>
            <a:endParaRPr lang="en-US"/>
          </a:p>
        </p:txBody>
      </p:sp>
    </p:spTree>
    <p:extLst>
      <p:ext uri="{BB962C8B-B14F-4D97-AF65-F5344CB8AC3E}">
        <p14:creationId xmlns:p14="http://schemas.microsoft.com/office/powerpoint/2010/main" val="1937908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C3C281-1A9E-8348-AE15-75CD3F2B2939}" type="slidenum">
              <a:rPr lang="en-US"/>
              <a:pPr/>
              <a:t>15</a:t>
            </a:fld>
            <a:endParaRPr lang="en-US"/>
          </a:p>
        </p:txBody>
      </p:sp>
      <p:sp>
        <p:nvSpPr>
          <p:cNvPr id="727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2707" name="Rectangle 3"/>
          <p:cNvSpPr>
            <a:spLocks noGrp="1" noChangeArrowheads="1"/>
          </p:cNvSpPr>
          <p:nvPr>
            <p:ph type="body" idx="1"/>
          </p:nvPr>
        </p:nvSpPr>
        <p:spPr/>
        <p:txBody>
          <a:bodyPr/>
          <a:lstStyle/>
          <a:p>
            <a:endParaRPr lang="en-US" sz="1000"/>
          </a:p>
        </p:txBody>
      </p:sp>
    </p:spTree>
    <p:extLst>
      <p:ext uri="{BB962C8B-B14F-4D97-AF65-F5344CB8AC3E}">
        <p14:creationId xmlns:p14="http://schemas.microsoft.com/office/powerpoint/2010/main" val="1549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584D40-A983-4A45-A683-0250201CE6E8}" type="slidenum">
              <a:rPr lang="en-US"/>
              <a:pPr/>
              <a:t>17</a:t>
            </a:fld>
            <a:endParaRPr lang="en-US"/>
          </a:p>
        </p:txBody>
      </p:sp>
      <p:sp>
        <p:nvSpPr>
          <p:cNvPr id="716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1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92227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C14BDAC-3796-4541-A35B-54E9E227B70A}"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D24E3-5BB0-AE4E-A102-C6B27809D9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9B7449-F896-3F43-8D6C-376BD3EA4A8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914900" y="19812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914900" y="41148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066800" y="6248400"/>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4290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705600" y="6248400"/>
            <a:ext cx="1905000" cy="457200"/>
          </a:xfrm>
        </p:spPr>
        <p:txBody>
          <a:bodyPr/>
          <a:lstStyle>
            <a:lvl1pPr>
              <a:defRPr/>
            </a:lvl1pPr>
          </a:lstStyle>
          <a:p>
            <a:fld id="{F2BAD304-A8B3-0544-844C-90939B9B9288}" type="slidenum">
              <a:rPr lang="en-US"/>
              <a:pPr/>
              <a:t>‹#›</a:t>
            </a:fld>
            <a:endParaRPr lang="en-US"/>
          </a:p>
        </p:txBody>
      </p:sp>
    </p:spTree>
    <p:extLst>
      <p:ext uri="{BB962C8B-B14F-4D97-AF65-F5344CB8AC3E}">
        <p14:creationId xmlns:p14="http://schemas.microsoft.com/office/powerpoint/2010/main" val="2085188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DD299-F290-024E-8B66-717B5D12F3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3163-6F6D-2847-A871-E67A8D8619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0CEDA-1A68-2D46-9341-08E30E953C1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A8EBB9-0D60-CF41-BE48-6ACEA196A0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4119D8-000C-014F-95FB-802D30B5C0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4E06C7-3374-0E42-9359-7498CA4B42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6F6B380A-C80A-6E40-B0DE-4044244A71A0}"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83829BD-108F-FF42-B200-9343F916E20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FE17335-7F63-EC4E-A3E2-D5FCFC2BCE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19.xml.rels><?xml version="1.0" encoding="UTF-8" standalone="yes"?>
<Relationships xmlns="http://schemas.openxmlformats.org/package/2006/relationships"><Relationship Id="rId3" Type="http://schemas.openxmlformats.org/officeDocument/2006/relationships/hyperlink" Target="http://puffin.creighton.edu/ccas/forms/LearninginAcademy.pdf" TargetMode="External"/><Relationship Id="rId4" Type="http://schemas.openxmlformats.org/officeDocument/2006/relationships/hyperlink" Target="http://www.lib.sfu.ca/researchhelp/subjectguides/engl/classes/EssayArch.htm" TargetMode="External"/><Relationship Id="rId1" Type="http://schemas.openxmlformats.org/officeDocument/2006/relationships/slideLayout" Target="../slideLayouts/slideLayout2.xml"/><Relationship Id="rId2" Type="http://schemas.openxmlformats.org/officeDocument/2006/relationships/hyperlink" Target="http://owl.english.purdue.edu/owl/resource/619/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r>
              <a:rPr lang="en-US" dirty="0" smtClean="0"/>
              <a:t>Paraphrasing and </a:t>
            </a:r>
            <a:r>
              <a:rPr lang="en-US" dirty="0" smtClean="0"/>
              <a:t>Quoting</a:t>
            </a:r>
            <a:endParaRPr lang="en-US" dirty="0"/>
          </a:p>
        </p:txBody>
      </p:sp>
      <p:sp>
        <p:nvSpPr>
          <p:cNvPr id="2" name="Rectangle 1"/>
          <p:cNvSpPr/>
          <p:nvPr/>
        </p:nvSpPr>
        <p:spPr>
          <a:xfrm>
            <a:off x="4572000" y="1371600"/>
            <a:ext cx="4343400" cy="769441"/>
          </a:xfrm>
          <a:prstGeom prst="rect">
            <a:avLst/>
          </a:prstGeom>
        </p:spPr>
        <p:txBody>
          <a:bodyPr wrap="square">
            <a:spAutoFit/>
          </a:bodyPr>
          <a:lstStyle/>
          <a:p>
            <a:r>
              <a:rPr lang="en-US"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How to </a:t>
            </a:r>
            <a:r>
              <a:rPr lang="en-US" sz="2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a:t>
            </a:r>
            <a:r>
              <a:rPr lang="en-US"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void </a:t>
            </a:r>
            <a:r>
              <a:rPr lang="en-US"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Plagiarism</a:t>
            </a:r>
          </a:p>
          <a:p>
            <a:r>
              <a:rPr lang="en-US"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endParaRPr lang="en-US" sz="2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533400" y="381000"/>
            <a:ext cx="7024744" cy="722864"/>
          </a:xfrm>
        </p:spPr>
        <p:txBody>
          <a:bodyPr/>
          <a:lstStyle/>
          <a:p>
            <a:r>
              <a:rPr lang="en-US" dirty="0" smtClean="0"/>
              <a:t>Quoting </a:t>
            </a:r>
            <a:r>
              <a:rPr lang="en-US" dirty="0" err="1" smtClean="0"/>
              <a:t>Con’t</a:t>
            </a:r>
            <a:endParaRPr lang="en-US" dirty="0"/>
          </a:p>
        </p:txBody>
      </p:sp>
      <p:sp>
        <p:nvSpPr>
          <p:cNvPr id="80899" name="Rectangle 3"/>
          <p:cNvSpPr>
            <a:spLocks noGrp="1" noChangeArrowheads="1"/>
          </p:cNvSpPr>
          <p:nvPr>
            <p:ph idx="1"/>
          </p:nvPr>
        </p:nvSpPr>
        <p:spPr>
          <a:xfrm>
            <a:off x="533400" y="1066800"/>
            <a:ext cx="8153400" cy="5410200"/>
          </a:xfrm>
        </p:spPr>
        <p:txBody>
          <a:bodyPr>
            <a:normAutofit/>
          </a:bodyPr>
          <a:lstStyle/>
          <a:p>
            <a:pPr>
              <a:lnSpc>
                <a:spcPct val="90000"/>
              </a:lnSpc>
            </a:pPr>
            <a:endParaRPr lang="en-US" sz="2400" dirty="0" smtClean="0"/>
          </a:p>
          <a:p>
            <a:pPr>
              <a:lnSpc>
                <a:spcPct val="90000"/>
              </a:lnSpc>
            </a:pPr>
            <a:r>
              <a:rPr lang="en-US" dirty="0" smtClean="0"/>
              <a:t>Quote must be written exactly word for word</a:t>
            </a:r>
          </a:p>
          <a:p>
            <a:pPr>
              <a:lnSpc>
                <a:spcPct val="90000"/>
              </a:lnSpc>
            </a:pPr>
            <a:r>
              <a:rPr lang="en-US" sz="2400" dirty="0" smtClean="0"/>
              <a:t>Must include </a:t>
            </a:r>
            <a:r>
              <a:rPr lang="en-US" dirty="0" smtClean="0"/>
              <a:t>either an in-text citation or parenthetical citation</a:t>
            </a:r>
          </a:p>
          <a:p>
            <a:pPr>
              <a:lnSpc>
                <a:spcPct val="90000"/>
              </a:lnSpc>
            </a:pPr>
            <a:r>
              <a:rPr lang="en-US" sz="2400" dirty="0" smtClean="0"/>
              <a:t>Quote cannot stand alone in a sentence</a:t>
            </a:r>
          </a:p>
          <a:p>
            <a:pPr>
              <a:lnSpc>
                <a:spcPct val="90000"/>
              </a:lnSpc>
            </a:pPr>
            <a:r>
              <a:rPr lang="en-US" dirty="0" smtClean="0"/>
              <a:t>Quotes longer than three lines in an essay must be block quoted (see guidelines for block quoting)</a:t>
            </a:r>
          </a:p>
          <a:p>
            <a:pPr>
              <a:lnSpc>
                <a:spcPct val="90000"/>
              </a:lnSpc>
            </a:pPr>
            <a:r>
              <a:rPr lang="en-US" sz="2400" dirty="0" smtClean="0"/>
              <a:t>Quotes must be used purposefully to support your ideas</a:t>
            </a:r>
          </a:p>
          <a:p>
            <a:pPr>
              <a:lnSpc>
                <a:spcPct val="90000"/>
              </a:lnSpc>
            </a:pPr>
            <a:r>
              <a:rPr lang="en-US" dirty="0" smtClean="0"/>
              <a:t>Quotes should not overpower your writing, or “speak for you” in a paper</a:t>
            </a:r>
            <a:endParaRPr 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685800"/>
            <a:ext cx="7024744" cy="722864"/>
          </a:xfrm>
        </p:spPr>
        <p:txBody>
          <a:bodyPr/>
          <a:lstStyle/>
          <a:p>
            <a:r>
              <a:rPr lang="en-US" dirty="0">
                <a:effectLst/>
              </a:rPr>
              <a:t>PLAGIARISM in Action</a:t>
            </a:r>
          </a:p>
        </p:txBody>
      </p:sp>
      <p:sp>
        <p:nvSpPr>
          <p:cNvPr id="57347" name="Rectangle 3"/>
          <p:cNvSpPr>
            <a:spLocks noGrp="1" noChangeArrowheads="1"/>
          </p:cNvSpPr>
          <p:nvPr>
            <p:ph idx="1"/>
          </p:nvPr>
        </p:nvSpPr>
        <p:spPr>
          <a:xfrm>
            <a:off x="533400" y="1295400"/>
            <a:ext cx="8001000" cy="4876800"/>
          </a:xfrm>
        </p:spPr>
        <p:txBody>
          <a:bodyPr>
            <a:normAutofit lnSpcReduction="10000"/>
          </a:bodyPr>
          <a:lstStyle/>
          <a:p>
            <a:r>
              <a:rPr lang="en-US" sz="2800" dirty="0" smtClean="0">
                <a:effectLst/>
              </a:rPr>
              <a:t>Let</a:t>
            </a:r>
            <a:r>
              <a:rPr lang="en-US" sz="2800" dirty="0" smtClean="0">
                <a:latin typeface="Arial"/>
              </a:rPr>
              <a:t>’</a:t>
            </a:r>
            <a:r>
              <a:rPr lang="en-US" sz="2800" dirty="0" smtClean="0">
                <a:effectLst/>
              </a:rPr>
              <a:t>s </a:t>
            </a:r>
            <a:r>
              <a:rPr lang="en-US" sz="2800" dirty="0">
                <a:effectLst/>
              </a:rPr>
              <a:t>take a brief look at three of the most common types of plagiarism. </a:t>
            </a:r>
          </a:p>
          <a:p>
            <a:r>
              <a:rPr lang="en-US" sz="2800" dirty="0" smtClean="0">
                <a:effectLst/>
              </a:rPr>
              <a:t>Let</a:t>
            </a:r>
            <a:r>
              <a:rPr lang="en-US" sz="2800" dirty="0" smtClean="0">
                <a:latin typeface="Arial"/>
              </a:rPr>
              <a:t>’</a:t>
            </a:r>
            <a:r>
              <a:rPr lang="en-US" sz="2800" dirty="0" smtClean="0">
                <a:effectLst/>
              </a:rPr>
              <a:t>s </a:t>
            </a:r>
            <a:r>
              <a:rPr lang="en-US" sz="2800" dirty="0">
                <a:effectLst/>
              </a:rPr>
              <a:t>assume that two students are writing research papers for a history course. On a visit to the </a:t>
            </a:r>
            <a:r>
              <a:rPr lang="en-US" sz="2800" dirty="0" smtClean="0">
                <a:effectLst/>
              </a:rPr>
              <a:t>library, </a:t>
            </a:r>
            <a:r>
              <a:rPr lang="en-US" sz="2800" dirty="0">
                <a:effectLst/>
              </a:rPr>
              <a:t>they both come across the following excerpt from a compilation, </a:t>
            </a:r>
            <a:r>
              <a:rPr lang="en-US" sz="2800" i="1" dirty="0">
                <a:effectLst/>
              </a:rPr>
              <a:t>Napoleon: The Final Verdict</a:t>
            </a:r>
            <a:r>
              <a:rPr lang="en-US" sz="2800" dirty="0">
                <a:effectLst/>
              </a:rPr>
              <a:t>, copyrighted in 1996 by Arms &amp; </a:t>
            </a:r>
            <a:r>
              <a:rPr lang="en-US" sz="2800" dirty="0" err="1">
                <a:effectLst/>
              </a:rPr>
              <a:t>Armour</a:t>
            </a:r>
            <a:r>
              <a:rPr lang="en-US" sz="2800" dirty="0">
                <a:effectLst/>
              </a:rPr>
              <a:t> Press. </a:t>
            </a:r>
          </a:p>
          <a:p>
            <a:r>
              <a:rPr lang="en-US" sz="2800" dirty="0">
                <a:effectLst/>
              </a:rPr>
              <a:t>The passage refers to the closing stages of the Battle of Waterloo and was written by Andrew </a:t>
            </a:r>
            <a:r>
              <a:rPr lang="en-US" sz="2800" dirty="0" err="1">
                <a:effectLst/>
              </a:rPr>
              <a:t>Uffindell</a:t>
            </a:r>
            <a:r>
              <a:rPr lang="en-US" sz="2800" dirty="0">
                <a:effectLst/>
              </a:rPr>
              <a:t>.</a:t>
            </a:r>
          </a:p>
          <a:p>
            <a:pPr lvl="4"/>
            <a:endParaRPr lang="en-US" sz="1800" dirty="0"/>
          </a:p>
        </p:txBody>
      </p:sp>
      <p:sp>
        <p:nvSpPr>
          <p:cNvPr id="57348" name="Text Box 4"/>
          <p:cNvSpPr txBox="1">
            <a:spLocks noChangeArrowheads="1"/>
          </p:cNvSpPr>
          <p:nvPr/>
        </p:nvSpPr>
        <p:spPr bwMode="auto">
          <a:xfrm>
            <a:off x="1143000" y="6096000"/>
            <a:ext cx="6781800" cy="51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400" i="1"/>
              <a:t>Learning in the Academy: An Introduction to the Culture of Scholarship, Creighton University, College of Arts &amp; Sciences, 2</a:t>
            </a:r>
            <a:r>
              <a:rPr lang="en-US" sz="1400" i="1" baseline="30000"/>
              <a:t>nd</a:t>
            </a:r>
            <a:r>
              <a:rPr lang="en-US" sz="1400" i="1"/>
              <a:t> printing, 2005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0"/>
            <a:ext cx="7024744" cy="1143000"/>
          </a:xfrm>
        </p:spPr>
        <p:txBody>
          <a:bodyPr/>
          <a:lstStyle/>
          <a:p>
            <a:r>
              <a:rPr lang="en-US" dirty="0"/>
              <a:t>The Original text</a:t>
            </a:r>
          </a:p>
        </p:txBody>
      </p:sp>
      <p:sp>
        <p:nvSpPr>
          <p:cNvPr id="58371" name="Rectangle 3"/>
          <p:cNvSpPr>
            <a:spLocks noGrp="1" noChangeArrowheads="1"/>
          </p:cNvSpPr>
          <p:nvPr>
            <p:ph idx="1"/>
          </p:nvPr>
        </p:nvSpPr>
        <p:spPr>
          <a:xfrm>
            <a:off x="304800" y="838200"/>
            <a:ext cx="8305800" cy="5486400"/>
          </a:xfrm>
        </p:spPr>
        <p:txBody>
          <a:bodyPr>
            <a:normAutofit fontScale="92500" lnSpcReduction="20000"/>
          </a:bodyPr>
          <a:lstStyle/>
          <a:p>
            <a:pPr>
              <a:lnSpc>
                <a:spcPct val="130000"/>
              </a:lnSpc>
              <a:buFont typeface="Wingdings" charset="0"/>
              <a:buNone/>
            </a:pPr>
            <a:endParaRPr lang="en-US" sz="1800" dirty="0">
              <a:effectLst/>
            </a:endParaRPr>
          </a:p>
          <a:p>
            <a:pPr>
              <a:lnSpc>
                <a:spcPct val="130000"/>
              </a:lnSpc>
              <a:buFont typeface="Wingdings" charset="0"/>
              <a:buNone/>
            </a:pPr>
            <a:r>
              <a:rPr lang="en-US" sz="2100" dirty="0">
                <a:effectLst/>
              </a:rPr>
              <a:t>    </a:t>
            </a:r>
            <a:r>
              <a:rPr lang="en-US" sz="2300" dirty="0">
                <a:effectLst/>
              </a:rPr>
              <a:t>At this stage many a general would have broken off the battle and retreated. But Napoleon could not afford a single setback for it would destroy his reputation and embolden the political opposition in Paris. He had no choice but to stake everything on an attack by his Guard against Wellington. To boost his </a:t>
            </a:r>
            <a:r>
              <a:rPr lang="en-US" sz="2300" dirty="0" smtClean="0">
                <a:effectLst/>
              </a:rPr>
              <a:t>army</a:t>
            </a:r>
            <a:r>
              <a:rPr lang="en-US" sz="2300" dirty="0" smtClean="0">
                <a:latin typeface="Arial"/>
              </a:rPr>
              <a:t>’</a:t>
            </a:r>
            <a:r>
              <a:rPr lang="en-US" sz="2300" dirty="0" smtClean="0">
                <a:effectLst/>
              </a:rPr>
              <a:t>s </a:t>
            </a:r>
            <a:r>
              <a:rPr lang="en-US" sz="2300" dirty="0">
                <a:effectLst/>
              </a:rPr>
              <a:t>flagging morale, Napoleon sent messengers around the battlefield falsely to announce that Marshal Grouchy was arriving. This ruse was risky for if </a:t>
            </a:r>
            <a:r>
              <a:rPr lang="en-US" sz="2300" dirty="0" smtClean="0">
                <a:effectLst/>
              </a:rPr>
              <a:t>Napoleon</a:t>
            </a:r>
            <a:r>
              <a:rPr lang="en-US" sz="2300" dirty="0" smtClean="0">
                <a:latin typeface="Arial"/>
              </a:rPr>
              <a:t>’</a:t>
            </a:r>
            <a:r>
              <a:rPr lang="en-US" sz="2300" dirty="0" smtClean="0">
                <a:effectLst/>
              </a:rPr>
              <a:t>s </a:t>
            </a:r>
            <a:r>
              <a:rPr lang="en-US" sz="2300" dirty="0">
                <a:effectLst/>
              </a:rPr>
              <a:t>troops discovered the truth, the sudden disillusionment would shatter the army. But Napoleon was a gambler, and the cheers of </a:t>
            </a:r>
            <a:r>
              <a:rPr lang="ja-JP" altLang="en-US" sz="2300" dirty="0">
                <a:effectLst/>
                <a:latin typeface="Arial"/>
              </a:rPr>
              <a:t>“</a:t>
            </a:r>
            <a:r>
              <a:rPr lang="en-US" sz="2300" dirty="0">
                <a:effectLst/>
              </a:rPr>
              <a:t>Vive l</a:t>
            </a:r>
            <a:r>
              <a:rPr lang="ja-JP" altLang="en-US" sz="2300" dirty="0">
                <a:effectLst/>
                <a:latin typeface="Arial"/>
              </a:rPr>
              <a:t>’</a:t>
            </a:r>
            <a:r>
              <a:rPr lang="en-US" sz="2300" dirty="0" err="1">
                <a:effectLst/>
              </a:rPr>
              <a:t>Empereur</a:t>
            </a:r>
            <a:r>
              <a:rPr lang="en-US" sz="2300" dirty="0">
                <a:effectLst/>
              </a:rPr>
              <a:t>! </a:t>
            </a:r>
            <a:r>
              <a:rPr lang="en-US" sz="2300" dirty="0" err="1">
                <a:effectLst/>
              </a:rPr>
              <a:t>Soldats</a:t>
            </a:r>
            <a:r>
              <a:rPr lang="en-US" sz="2300" dirty="0">
                <a:effectLst/>
              </a:rPr>
              <a:t>, voila Grouchy!</a:t>
            </a:r>
            <a:r>
              <a:rPr lang="ja-JP" altLang="en-US" sz="2300" dirty="0">
                <a:effectLst/>
                <a:latin typeface="Arial"/>
              </a:rPr>
              <a:t>”</a:t>
            </a:r>
            <a:r>
              <a:rPr lang="en-US" sz="2300" dirty="0">
                <a:effectLst/>
              </a:rPr>
              <a:t> certainly galvanized his army into a renewed effort in support of the Guard attack.</a:t>
            </a:r>
          </a:p>
          <a:p>
            <a:pPr>
              <a:lnSpc>
                <a:spcPct val="130000"/>
              </a:lnSpc>
            </a:pPr>
            <a:endParaRPr lang="en-US" sz="23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76200"/>
            <a:ext cx="7543800" cy="1431925"/>
          </a:xfrm>
        </p:spPr>
        <p:txBody>
          <a:bodyPr/>
          <a:lstStyle/>
          <a:p>
            <a:r>
              <a:rPr lang="en-US" dirty="0">
                <a:solidFill>
                  <a:srgbClr val="7030A0"/>
                </a:solidFill>
              </a:rPr>
              <a:t>Copying Words Directly</a:t>
            </a:r>
          </a:p>
        </p:txBody>
      </p:sp>
      <p:sp>
        <p:nvSpPr>
          <p:cNvPr id="59395" name="Rectangle 3"/>
          <p:cNvSpPr>
            <a:spLocks noGrp="1" noChangeArrowheads="1"/>
          </p:cNvSpPr>
          <p:nvPr>
            <p:ph type="body" sz="half" idx="1"/>
          </p:nvPr>
        </p:nvSpPr>
        <p:spPr>
          <a:xfrm>
            <a:off x="609600" y="1752600"/>
            <a:ext cx="7924800" cy="4343400"/>
          </a:xfrm>
        </p:spPr>
        <p:txBody>
          <a:bodyPr>
            <a:normAutofit fontScale="92500" lnSpcReduction="10000"/>
          </a:bodyPr>
          <a:lstStyle/>
          <a:p>
            <a:pPr>
              <a:lnSpc>
                <a:spcPct val="110000"/>
              </a:lnSpc>
            </a:pPr>
            <a:r>
              <a:rPr lang="en-US" sz="2700" b="1" dirty="0">
                <a:effectLst/>
              </a:rPr>
              <a:t>Example A- </a:t>
            </a:r>
            <a:r>
              <a:rPr lang="en-US" sz="2700" b="1" dirty="0">
                <a:solidFill>
                  <a:srgbClr val="FF0000"/>
                </a:solidFill>
                <a:effectLst/>
              </a:rPr>
              <a:t>Unacceptable</a:t>
            </a:r>
          </a:p>
          <a:p>
            <a:pPr>
              <a:lnSpc>
                <a:spcPct val="110000"/>
              </a:lnSpc>
              <a:buFont typeface="Wingdings" charset="0"/>
              <a:buNone/>
            </a:pPr>
            <a:r>
              <a:rPr lang="en-US" sz="2700" dirty="0" smtClean="0">
                <a:effectLst/>
              </a:rPr>
              <a:t>   All </a:t>
            </a:r>
            <a:r>
              <a:rPr lang="en-US" sz="2700" dirty="0">
                <a:effectLst/>
              </a:rPr>
              <a:t>seemed lost for Napoleon, and </a:t>
            </a:r>
            <a:r>
              <a:rPr lang="en-US" sz="27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many a general would have broken off the battle and retreated</a:t>
            </a:r>
            <a:r>
              <a:rPr lang="en-US" sz="2700" i="1" dirty="0">
                <a:effectLst/>
              </a:rPr>
              <a:t>. </a:t>
            </a:r>
            <a:r>
              <a:rPr lang="en-US" sz="2700" dirty="0">
                <a:effectLst/>
              </a:rPr>
              <a:t>Yet, </a:t>
            </a:r>
            <a:r>
              <a:rPr lang="en-US" sz="27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he </a:t>
            </a:r>
            <a:r>
              <a:rPr lang="en-US" sz="27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could not afford </a:t>
            </a:r>
            <a:r>
              <a:rPr lang="en-US" sz="2700" dirty="0">
                <a:effectLst/>
              </a:rPr>
              <a:t>to do so as </a:t>
            </a:r>
            <a:r>
              <a:rPr lang="en-US" sz="27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 single setback would destroy his reputation </a:t>
            </a:r>
            <a:r>
              <a:rPr lang="en-US" sz="2700" i="1" dirty="0">
                <a:effectLst/>
              </a:rPr>
              <a:t>and </a:t>
            </a:r>
            <a:r>
              <a:rPr lang="en-US" sz="2700" dirty="0">
                <a:effectLst/>
              </a:rPr>
              <a:t>harden </a:t>
            </a:r>
            <a:r>
              <a:rPr lang="en-US" sz="2700" i="1" dirty="0">
                <a:effectLst/>
              </a:rPr>
              <a:t>the </a:t>
            </a:r>
            <a:r>
              <a:rPr lang="en-US" sz="27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political opposition in Paris.</a:t>
            </a:r>
          </a:p>
          <a:p>
            <a:pPr algn="r">
              <a:lnSpc>
                <a:spcPct val="110000"/>
              </a:lnSpc>
              <a:buFont typeface="Wingdings" charset="0"/>
              <a:buNone/>
            </a:pPr>
            <a:endParaRPr lang="en-US" sz="2700" i="1" dirty="0">
              <a:effectLst/>
            </a:endParaRPr>
          </a:p>
          <a:p>
            <a:pPr>
              <a:lnSpc>
                <a:spcPct val="110000"/>
              </a:lnSpc>
            </a:pPr>
            <a:r>
              <a:rPr lang="en-US" sz="2600" dirty="0">
                <a:effectLst/>
              </a:rPr>
              <a:t>The words </a:t>
            </a:r>
            <a:r>
              <a:rPr lang="en-US" sz="2600" dirty="0" smtClean="0"/>
              <a:t>bolded</a:t>
            </a:r>
            <a:r>
              <a:rPr lang="en-US" sz="2600" dirty="0" smtClean="0">
                <a:effectLst/>
              </a:rPr>
              <a:t> </a:t>
            </a:r>
            <a:r>
              <a:rPr lang="en-US" sz="2600" dirty="0">
                <a:effectLst/>
              </a:rPr>
              <a:t>are directly taken from the original text, therefore it is copied </a:t>
            </a:r>
            <a:r>
              <a:rPr lang="en-US" sz="2600" dirty="0" smtClean="0">
                <a:effectLst/>
              </a:rPr>
              <a:t>and nothing </a:t>
            </a:r>
            <a:r>
              <a:rPr lang="en-US" sz="2600" dirty="0">
                <a:effectLst/>
              </a:rPr>
              <a:t>gives credit to the author</a:t>
            </a:r>
            <a:r>
              <a:rPr lang="en-US" sz="2600" dirty="0" smtClean="0">
                <a:effectLst/>
              </a:rPr>
              <a:t>. This is plagiarism.</a:t>
            </a:r>
            <a:endParaRPr lang="en-US" sz="2600" dirty="0">
              <a:effectLst/>
            </a:endParaRPr>
          </a:p>
        </p:txBody>
      </p:sp>
      <p:pic>
        <p:nvPicPr>
          <p:cNvPr id="59398" name="Picture 6" descr="MCj04238440000[1]"/>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7543800" y="990600"/>
            <a:ext cx="1138238" cy="1100138"/>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808080">
                      <a:alpha val="74998"/>
                    </a:srgbClr>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5" name="Rectangle 7"/>
          <p:cNvSpPr>
            <a:spLocks noGrp="1" noChangeArrowheads="1"/>
          </p:cNvSpPr>
          <p:nvPr>
            <p:ph type="title"/>
          </p:nvPr>
        </p:nvSpPr>
        <p:spPr>
          <a:xfrm>
            <a:off x="457200" y="533400"/>
            <a:ext cx="7024744" cy="722864"/>
          </a:xfrm>
        </p:spPr>
        <p:txBody>
          <a:bodyPr/>
          <a:lstStyle/>
          <a:p>
            <a:r>
              <a:rPr lang="en-US" dirty="0">
                <a:solidFill>
                  <a:srgbClr val="7030A0"/>
                </a:solidFill>
              </a:rPr>
              <a:t>Copying Words Directly</a:t>
            </a:r>
          </a:p>
        </p:txBody>
      </p:sp>
      <p:pic>
        <p:nvPicPr>
          <p:cNvPr id="94212" name="Picture 4" descr="MCj04244660000[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 y="4953000"/>
            <a:ext cx="1593850" cy="13716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808080">
                      <a:alpha val="74998"/>
                    </a:srgbClr>
                  </a:outerShdw>
                </a:effectLst>
              </a14:hiddenEffects>
            </a:ext>
          </a:extLst>
        </p:spPr>
      </p:pic>
      <p:sp>
        <p:nvSpPr>
          <p:cNvPr id="94211" name="Rectangle 3"/>
          <p:cNvSpPr>
            <a:spLocks noGrp="1" noChangeArrowheads="1"/>
          </p:cNvSpPr>
          <p:nvPr>
            <p:ph type="body" idx="4294967295"/>
          </p:nvPr>
        </p:nvSpPr>
        <p:spPr>
          <a:xfrm>
            <a:off x="838200" y="1371600"/>
            <a:ext cx="7848600" cy="5029200"/>
          </a:xfrm>
        </p:spPr>
        <p:txBody>
          <a:bodyPr>
            <a:normAutofit/>
          </a:bodyPr>
          <a:lstStyle/>
          <a:p>
            <a:pPr>
              <a:lnSpc>
                <a:spcPct val="80000"/>
              </a:lnSpc>
            </a:pPr>
            <a:r>
              <a:rPr lang="en-US" sz="2200" b="1" dirty="0">
                <a:effectLst/>
              </a:rPr>
              <a:t>Example B- </a:t>
            </a:r>
            <a:r>
              <a:rPr lang="en-US" sz="2200" b="1" dirty="0">
                <a:solidFill>
                  <a:srgbClr val="00B0F0"/>
                </a:solidFill>
                <a:effectLst/>
              </a:rPr>
              <a:t>Acceptable</a:t>
            </a:r>
          </a:p>
          <a:p>
            <a:pPr>
              <a:lnSpc>
                <a:spcPct val="80000"/>
              </a:lnSpc>
              <a:buFont typeface="Wingdings" charset="0"/>
              <a:buNone/>
            </a:pPr>
            <a:r>
              <a:rPr lang="en-US" sz="2200" dirty="0" smtClean="0">
                <a:effectLst/>
              </a:rPr>
              <a:t>	According </a:t>
            </a:r>
            <a:r>
              <a:rPr lang="en-US" sz="2200" dirty="0">
                <a:effectLst/>
              </a:rPr>
              <a:t>to </a:t>
            </a:r>
            <a:r>
              <a:rPr lang="en-US" sz="2200" dirty="0" err="1">
                <a:effectLst/>
              </a:rPr>
              <a:t>Uffindell</a:t>
            </a:r>
            <a:r>
              <a:rPr lang="en-US" sz="2200" dirty="0">
                <a:effectLst/>
              </a:rPr>
              <a:t>, all seemed lost for Napoleon, </a:t>
            </a:r>
            <a:r>
              <a:rPr lang="en-US" sz="2200" dirty="0" smtClean="0">
                <a:effectLst/>
              </a:rPr>
              <a:t>and </a:t>
            </a:r>
            <a:r>
              <a:rPr lang="en-US" sz="2200" u="sng" dirty="0" smtClean="0">
                <a:effectLst/>
              </a:rPr>
              <a:t>“many </a:t>
            </a:r>
            <a:r>
              <a:rPr lang="en-US" sz="2200" u="sng" dirty="0">
                <a:effectLst/>
              </a:rPr>
              <a:t>a general would have broken off the battle and retreated. But Napoleon could not afford a single setback for it would destroy his reputation and embolden the political opposition in </a:t>
            </a:r>
            <a:r>
              <a:rPr lang="en-US" sz="2200" u="sng" dirty="0" smtClean="0">
                <a:effectLst/>
              </a:rPr>
              <a:t>Paris” </a:t>
            </a:r>
            <a:r>
              <a:rPr lang="en-US" sz="2200" dirty="0" smtClean="0">
                <a:effectLst/>
              </a:rPr>
              <a:t>(</a:t>
            </a:r>
            <a:r>
              <a:rPr lang="en-US" sz="2200" dirty="0">
                <a:effectLst/>
              </a:rPr>
              <a:t>186).</a:t>
            </a:r>
          </a:p>
          <a:p>
            <a:pPr>
              <a:lnSpc>
                <a:spcPct val="80000"/>
              </a:lnSpc>
              <a:buFont typeface="Wingdings" charset="0"/>
              <a:buNone/>
            </a:pPr>
            <a:endParaRPr lang="en-US" sz="2200" dirty="0">
              <a:effectLst/>
            </a:endParaRPr>
          </a:p>
          <a:p>
            <a:pPr>
              <a:lnSpc>
                <a:spcPct val="80000"/>
              </a:lnSpc>
            </a:pPr>
            <a:r>
              <a:rPr lang="en-US" sz="2200" dirty="0">
                <a:effectLst/>
              </a:rPr>
              <a:t>This is acceptable because the writer put the </a:t>
            </a:r>
            <a:r>
              <a:rPr lang="en-US" sz="2200" dirty="0" smtClean="0">
                <a:effectLst/>
              </a:rPr>
              <a:t>author</a:t>
            </a:r>
            <a:r>
              <a:rPr lang="en-US" sz="2200" dirty="0" smtClean="0">
                <a:latin typeface="Arial"/>
              </a:rPr>
              <a:t>’</a:t>
            </a:r>
            <a:r>
              <a:rPr lang="en-US" sz="2200" dirty="0" smtClean="0">
                <a:effectLst/>
              </a:rPr>
              <a:t>s </a:t>
            </a:r>
            <a:r>
              <a:rPr lang="en-US" sz="2200" dirty="0">
                <a:effectLst/>
              </a:rPr>
              <a:t>words in quotations and then bookended the sentence. </a:t>
            </a:r>
          </a:p>
          <a:p>
            <a:pPr lvl="1">
              <a:lnSpc>
                <a:spcPct val="80000"/>
              </a:lnSpc>
            </a:pPr>
            <a:r>
              <a:rPr lang="en-US" sz="2000" dirty="0">
                <a:effectLst/>
              </a:rPr>
              <a:t>Bookending is putting the </a:t>
            </a:r>
            <a:r>
              <a:rPr lang="en-US" sz="2000" dirty="0" smtClean="0">
                <a:effectLst/>
              </a:rPr>
              <a:t>author</a:t>
            </a:r>
            <a:r>
              <a:rPr lang="en-US" sz="2000" dirty="0" smtClean="0">
                <a:latin typeface="Arial"/>
              </a:rPr>
              <a:t>’</a:t>
            </a:r>
            <a:r>
              <a:rPr lang="en-US" sz="2000" dirty="0" smtClean="0">
                <a:effectLst/>
              </a:rPr>
              <a:t>s </a:t>
            </a:r>
            <a:r>
              <a:rPr lang="en-US" sz="2000" dirty="0">
                <a:effectLst/>
              </a:rPr>
              <a:t>name at the front of the sentence or paragraph and putting the citation or page number at the end. Bookending is used to indicate that the entire sentence or paragraph is credited to that author.</a:t>
            </a:r>
          </a:p>
          <a:p>
            <a:pPr>
              <a:lnSpc>
                <a:spcPct val="80000"/>
              </a:lnSpc>
              <a:buFont typeface="Wingdings" charset="0"/>
              <a:buNone/>
            </a:pPr>
            <a:endParaRPr lang="en-US" sz="2200" dirty="0"/>
          </a:p>
          <a:p>
            <a:pPr>
              <a:lnSpc>
                <a:spcPct val="80000"/>
              </a:lnSpc>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304800"/>
            <a:ext cx="7024744" cy="722864"/>
          </a:xfrm>
        </p:spPr>
        <p:txBody>
          <a:bodyPr/>
          <a:lstStyle/>
          <a:p>
            <a:r>
              <a:rPr lang="en-US" dirty="0">
                <a:solidFill>
                  <a:srgbClr val="0432FF"/>
                </a:solidFill>
              </a:rPr>
              <a:t>Paraphrasing</a:t>
            </a:r>
          </a:p>
        </p:txBody>
      </p:sp>
      <p:pic>
        <p:nvPicPr>
          <p:cNvPr id="70660" name="Picture 4" descr="MCj04238440000[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962400" y="0"/>
            <a:ext cx="1219200" cy="117951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808080">
                      <a:alpha val="74998"/>
                    </a:srgbClr>
                  </a:outerShdw>
                </a:effectLst>
              </a14:hiddenEffects>
            </a:ext>
          </a:extLst>
        </p:spPr>
      </p:pic>
      <p:sp>
        <p:nvSpPr>
          <p:cNvPr id="70659" name="Rectangle 3"/>
          <p:cNvSpPr>
            <a:spLocks noGrp="1" noChangeArrowheads="1"/>
          </p:cNvSpPr>
          <p:nvPr>
            <p:ph type="body" idx="4294967295"/>
          </p:nvPr>
        </p:nvSpPr>
        <p:spPr>
          <a:xfrm>
            <a:off x="533400" y="1219200"/>
            <a:ext cx="8077200" cy="5257800"/>
          </a:xfrm>
        </p:spPr>
        <p:txBody>
          <a:bodyPr/>
          <a:lstStyle/>
          <a:p>
            <a:r>
              <a:rPr lang="en-US" sz="2000" b="1" dirty="0">
                <a:effectLst/>
              </a:rPr>
              <a:t>Example A- </a:t>
            </a:r>
            <a:r>
              <a:rPr lang="en-US" sz="2000" b="1" dirty="0">
                <a:solidFill>
                  <a:srgbClr val="FF0000"/>
                </a:solidFill>
                <a:effectLst/>
              </a:rPr>
              <a:t>Unacceptable</a:t>
            </a:r>
          </a:p>
          <a:p>
            <a:pPr>
              <a:buFont typeface="Wingdings" charset="0"/>
              <a:buNone/>
            </a:pPr>
            <a:r>
              <a:rPr lang="en-US" sz="2000" dirty="0">
                <a:effectLst/>
              </a:rPr>
              <a:t>    Out of fear that his debilitated army would be unable or willing to make a final charge, Napoleon started the rumor that Marshal Grouchy was nearby and would be arriving to assist them at any moment. This could have been a dangerous move for the Corsican; if his soldiers had found out it was no more than a rumor, they would most definitely have lost heart and with it the desire to fight. But Napoleon was always one to take chances. His ruse worked, and a newly invigorated army prepared to attack the British line.</a:t>
            </a:r>
          </a:p>
          <a:p>
            <a:pPr>
              <a:buFont typeface="Wingdings" charset="0"/>
              <a:buNone/>
            </a:pPr>
            <a:endParaRPr lang="en-US" sz="2000" dirty="0">
              <a:effectLst/>
            </a:endParaRPr>
          </a:p>
          <a:p>
            <a:r>
              <a:rPr lang="en-US" sz="2000" dirty="0">
                <a:effectLst/>
              </a:rPr>
              <a:t>Even though the writer has relied entirely on their own words here, it is still plagiarism because they did not properly cite the original author. </a:t>
            </a:r>
          </a:p>
          <a:p>
            <a:pPr>
              <a:buFont typeface="Wingdings" charset="0"/>
              <a:buNone/>
            </a:pPr>
            <a:endParaRPr lang="en-US" sz="1800" dirty="0">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9" name="Rectangle 7"/>
          <p:cNvSpPr>
            <a:spLocks noGrp="1" noChangeArrowheads="1"/>
          </p:cNvSpPr>
          <p:nvPr>
            <p:ph type="title"/>
          </p:nvPr>
        </p:nvSpPr>
        <p:spPr>
          <a:xfrm>
            <a:off x="457200" y="381000"/>
            <a:ext cx="7024744" cy="722864"/>
          </a:xfrm>
        </p:spPr>
        <p:txBody>
          <a:bodyPr/>
          <a:lstStyle/>
          <a:p>
            <a:r>
              <a:rPr lang="en-US" dirty="0">
                <a:solidFill>
                  <a:srgbClr val="0432FF"/>
                </a:solidFill>
              </a:rPr>
              <a:t>Paraphrasing</a:t>
            </a:r>
          </a:p>
        </p:txBody>
      </p:sp>
      <p:pic>
        <p:nvPicPr>
          <p:cNvPr id="100356" name="Picture 4" descr="MCj04244660000[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038600" y="-228600"/>
            <a:ext cx="1974850" cy="16986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808080">
                      <a:alpha val="74998"/>
                    </a:srgbClr>
                  </a:outerShdw>
                </a:effectLst>
              </a14:hiddenEffects>
            </a:ext>
          </a:extLst>
        </p:spPr>
      </p:pic>
      <p:sp>
        <p:nvSpPr>
          <p:cNvPr id="100355" name="Rectangle 3"/>
          <p:cNvSpPr>
            <a:spLocks noGrp="1" noChangeArrowheads="1"/>
          </p:cNvSpPr>
          <p:nvPr>
            <p:ph type="body" idx="4294967295"/>
          </p:nvPr>
        </p:nvSpPr>
        <p:spPr>
          <a:xfrm>
            <a:off x="533400" y="1219200"/>
            <a:ext cx="8001000" cy="5334000"/>
          </a:xfrm>
        </p:spPr>
        <p:txBody>
          <a:bodyPr>
            <a:normAutofit/>
          </a:bodyPr>
          <a:lstStyle/>
          <a:p>
            <a:r>
              <a:rPr lang="en-US" sz="2000" b="1" dirty="0">
                <a:effectLst/>
              </a:rPr>
              <a:t>Example B- </a:t>
            </a:r>
            <a:r>
              <a:rPr lang="en-US" sz="2000" b="1" dirty="0">
                <a:solidFill>
                  <a:srgbClr val="0432FF"/>
                </a:solidFill>
                <a:effectLst/>
              </a:rPr>
              <a:t>Acceptable</a:t>
            </a:r>
          </a:p>
          <a:p>
            <a:pPr>
              <a:buFont typeface="Wingdings" charset="0"/>
              <a:buNone/>
            </a:pPr>
            <a:r>
              <a:rPr lang="en-US" sz="2000" dirty="0">
                <a:effectLst/>
              </a:rPr>
              <a:t>    According to historian Andrew </a:t>
            </a:r>
            <a:r>
              <a:rPr lang="en-US" sz="2000" dirty="0" err="1">
                <a:effectLst/>
              </a:rPr>
              <a:t>Uffindell</a:t>
            </a:r>
            <a:r>
              <a:rPr lang="en-US" sz="2000" dirty="0">
                <a:effectLst/>
              </a:rPr>
              <a:t>, out of fear that his debilitated army would be unable or willing to make a final charge, Napoleon started the rumor the Marshal Grouchy was nearby and would be arriving to assist them at any moment. This could have been a dangerous move for the Corsican; if his soldiers had found out it was no more than a rumor they would most definitely have lost heart and with it the desire to fight. But Napoleon was always one to take chances. His ruse worked and a newly invigorated army prepared to attack the British line (</a:t>
            </a:r>
            <a:r>
              <a:rPr lang="en-US" sz="2000" dirty="0" err="1">
                <a:effectLst/>
              </a:rPr>
              <a:t>Uffindell</a:t>
            </a:r>
            <a:r>
              <a:rPr lang="en-US" sz="2000" dirty="0">
                <a:effectLst/>
              </a:rPr>
              <a:t> 186).</a:t>
            </a:r>
          </a:p>
          <a:p>
            <a:pPr>
              <a:buFont typeface="Wingdings" charset="0"/>
              <a:buNone/>
            </a:pPr>
            <a:endParaRPr lang="en-US" sz="2000" dirty="0">
              <a:effectLst/>
            </a:endParaRPr>
          </a:p>
          <a:p>
            <a:r>
              <a:rPr lang="en-US" sz="2000" dirty="0">
                <a:effectLst/>
              </a:rPr>
              <a:t>This is acceptable because the writer cited the author. Note that these are the exact same words as the previous example, but bookending it makes is acceptable!</a:t>
            </a:r>
          </a:p>
          <a:p>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533400" y="381000"/>
            <a:ext cx="7024744" cy="722864"/>
          </a:xfrm>
        </p:spPr>
        <p:txBody>
          <a:bodyPr/>
          <a:lstStyle/>
          <a:p>
            <a:r>
              <a:rPr lang="en-US" dirty="0" smtClean="0">
                <a:solidFill>
                  <a:schemeClr val="accent6"/>
                </a:solidFill>
              </a:rPr>
              <a:t>Blending (both methods)</a:t>
            </a:r>
            <a:endParaRPr lang="en-US" dirty="0">
              <a:solidFill>
                <a:schemeClr val="accent6"/>
              </a:solidFill>
            </a:endParaRPr>
          </a:p>
        </p:txBody>
      </p:sp>
      <p:pic>
        <p:nvPicPr>
          <p:cNvPr id="64520" name="Picture 8" descr="MCj04238440000[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239000" y="-12700"/>
            <a:ext cx="1524000" cy="14732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808080">
                      <a:alpha val="74998"/>
                    </a:srgbClr>
                  </a:outerShdw>
                </a:effectLst>
              </a14:hiddenEffects>
            </a:ext>
          </a:extLst>
        </p:spPr>
      </p:pic>
      <p:sp>
        <p:nvSpPr>
          <p:cNvPr id="64515" name="Rectangle 3"/>
          <p:cNvSpPr>
            <a:spLocks noGrp="1" noChangeArrowheads="1"/>
          </p:cNvSpPr>
          <p:nvPr>
            <p:ph type="body" idx="4294967295"/>
          </p:nvPr>
        </p:nvSpPr>
        <p:spPr>
          <a:xfrm>
            <a:off x="457200" y="1295400"/>
            <a:ext cx="8077200" cy="5181600"/>
          </a:xfrm>
        </p:spPr>
        <p:txBody>
          <a:bodyPr>
            <a:normAutofit/>
          </a:bodyPr>
          <a:lstStyle/>
          <a:p>
            <a:pPr>
              <a:lnSpc>
                <a:spcPct val="80000"/>
              </a:lnSpc>
            </a:pPr>
            <a:r>
              <a:rPr lang="en-US" sz="1900" b="1" dirty="0">
                <a:effectLst/>
              </a:rPr>
              <a:t>Example A- </a:t>
            </a:r>
            <a:r>
              <a:rPr lang="en-US" sz="1900" b="1" dirty="0">
                <a:solidFill>
                  <a:srgbClr val="FF0000"/>
                </a:solidFill>
                <a:effectLst/>
              </a:rPr>
              <a:t>Unacceptable</a:t>
            </a:r>
          </a:p>
          <a:p>
            <a:pPr>
              <a:lnSpc>
                <a:spcPct val="80000"/>
              </a:lnSpc>
              <a:buFont typeface="Wingdings" charset="0"/>
              <a:buNone/>
            </a:pPr>
            <a:r>
              <a:rPr lang="en-US" sz="1900" dirty="0">
                <a:effectLst/>
              </a:rPr>
              <a:t>     Napoleon had a </a:t>
            </a:r>
            <a:r>
              <a:rPr lang="en-US" sz="1900" i="1" dirty="0">
                <a:effectLst/>
              </a:rPr>
              <a:t>choice </a:t>
            </a:r>
            <a:r>
              <a:rPr lang="en-US" sz="1900" dirty="0">
                <a:effectLst/>
              </a:rPr>
              <a:t>to make. He could either</a:t>
            </a:r>
            <a:r>
              <a:rPr lang="en-US" sz="19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19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retreat </a:t>
            </a:r>
            <a:r>
              <a:rPr lang="en-US" sz="1900" dirty="0">
                <a:effectLst/>
              </a:rPr>
              <a:t>and face almost certain </a:t>
            </a:r>
            <a:r>
              <a:rPr lang="en-US" sz="19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political</a:t>
            </a:r>
            <a:r>
              <a:rPr lang="en-US" sz="1900" i="1" dirty="0">
                <a:effectLst/>
              </a:rPr>
              <a:t> </a:t>
            </a:r>
            <a:r>
              <a:rPr lang="en-US" sz="1900" dirty="0">
                <a:effectLst/>
              </a:rPr>
              <a:t>collapse back in Paris </a:t>
            </a:r>
            <a:r>
              <a:rPr lang="en-US" sz="19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or </a:t>
            </a:r>
            <a:r>
              <a:rPr lang="en-US" sz="19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stake everything</a:t>
            </a:r>
            <a:r>
              <a:rPr lang="en-US" sz="1900" i="1" dirty="0">
                <a:effectLst/>
              </a:rPr>
              <a:t> </a:t>
            </a:r>
            <a:r>
              <a:rPr lang="en-US" sz="1900" dirty="0">
                <a:effectLst/>
              </a:rPr>
              <a:t>by confronting the British troops with his </a:t>
            </a:r>
            <a:r>
              <a:rPr lang="en-US" sz="1900" dirty="0" smtClean="0">
                <a:effectLst/>
              </a:rPr>
              <a:t>imperial </a:t>
            </a:r>
            <a:r>
              <a:rPr lang="en-US" sz="19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Guard</a:t>
            </a:r>
            <a:r>
              <a:rPr lang="en-US" sz="1900" dirty="0">
                <a:effectLst/>
              </a:rPr>
              <a:t>. Never one to </a:t>
            </a:r>
            <a:r>
              <a:rPr lang="en-US" sz="19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break off </a:t>
            </a:r>
            <a:r>
              <a:rPr lang="en-US" sz="1900" dirty="0">
                <a:effectLst/>
              </a:rPr>
              <a:t>an engagement willingly, Napoleon chose the latter option. Then, to </a:t>
            </a:r>
            <a:r>
              <a:rPr lang="en-US" sz="19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boost his </a:t>
            </a:r>
            <a:r>
              <a:rPr lang="en-US" sz="1900" dirty="0">
                <a:effectLst/>
              </a:rPr>
              <a:t>troops</a:t>
            </a:r>
            <a:r>
              <a:rPr lang="ja-JP" altLang="en-US" sz="1900" dirty="0">
                <a:effectLst/>
                <a:latin typeface="Arial"/>
              </a:rPr>
              <a:t>’</a:t>
            </a:r>
            <a:r>
              <a:rPr lang="en-US" sz="1900" dirty="0">
                <a:effectLst/>
              </a:rPr>
              <a:t> </a:t>
            </a:r>
            <a:r>
              <a:rPr lang="en-US" sz="19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morale</a:t>
            </a:r>
            <a:r>
              <a:rPr lang="en-US" sz="1900" i="1" dirty="0">
                <a:effectLst/>
              </a:rPr>
              <a:t>, </a:t>
            </a:r>
            <a:r>
              <a:rPr lang="en-US" sz="1900" dirty="0">
                <a:effectLst/>
              </a:rPr>
              <a:t>the Emperor dispatched </a:t>
            </a:r>
            <a:r>
              <a:rPr lang="en-US" sz="19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messengers</a:t>
            </a:r>
            <a:r>
              <a:rPr lang="en-US" sz="1900" i="1" dirty="0" smtClean="0">
                <a:effectLst/>
              </a:rPr>
              <a:t> </a:t>
            </a:r>
            <a:r>
              <a:rPr lang="en-US" sz="1900" dirty="0">
                <a:effectLst/>
              </a:rPr>
              <a:t>around the camp with the </a:t>
            </a:r>
            <a:r>
              <a:rPr lang="en-US" sz="19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false announcement that Marshal Grouchy</a:t>
            </a:r>
            <a:r>
              <a:rPr lang="en-US" sz="1900" i="1" dirty="0">
                <a:effectLst/>
              </a:rPr>
              <a:t> </a:t>
            </a:r>
            <a:r>
              <a:rPr lang="en-US" sz="1900" dirty="0">
                <a:effectLst/>
              </a:rPr>
              <a:t>would soon arrive to relieve them.</a:t>
            </a:r>
          </a:p>
          <a:p>
            <a:pPr>
              <a:lnSpc>
                <a:spcPct val="80000"/>
              </a:lnSpc>
              <a:buFont typeface="Wingdings" charset="0"/>
              <a:buNone/>
            </a:pPr>
            <a:endParaRPr lang="en-US" sz="1900" dirty="0">
              <a:effectLst/>
            </a:endParaRPr>
          </a:p>
          <a:p>
            <a:pPr>
              <a:lnSpc>
                <a:spcPct val="80000"/>
              </a:lnSpc>
            </a:pPr>
            <a:r>
              <a:rPr lang="en-US" sz="1800" b="1" dirty="0"/>
              <a:t>Discussion</a:t>
            </a:r>
          </a:p>
          <a:p>
            <a:pPr lvl="1">
              <a:lnSpc>
                <a:spcPct val="80000"/>
              </a:lnSpc>
            </a:pPr>
            <a:r>
              <a:rPr lang="ja-JP" altLang="en-US" sz="1800" dirty="0">
                <a:latin typeface="Arial"/>
              </a:rPr>
              <a:t>“</a:t>
            </a:r>
            <a:r>
              <a:rPr lang="en-US" sz="1800" dirty="0"/>
              <a:t>In Example A, the writer picks numerous words and phrases from </a:t>
            </a:r>
            <a:r>
              <a:rPr lang="en-US" sz="1800" dirty="0" err="1" smtClean="0"/>
              <a:t>Uffindell</a:t>
            </a:r>
            <a:r>
              <a:rPr lang="en-US" sz="1800" dirty="0" err="1" smtClean="0">
                <a:latin typeface="Arial"/>
              </a:rPr>
              <a:t>’</a:t>
            </a:r>
            <a:r>
              <a:rPr lang="en-US" sz="1800" dirty="0" err="1" smtClean="0"/>
              <a:t>s</a:t>
            </a:r>
            <a:r>
              <a:rPr lang="en-US" sz="1800" dirty="0" smtClean="0"/>
              <a:t> </a:t>
            </a:r>
            <a:r>
              <a:rPr lang="en-US" sz="1800" dirty="0"/>
              <a:t>paragraph, sometimes changing their form slightly (for example, substituting </a:t>
            </a:r>
            <a:r>
              <a:rPr lang="en-US" sz="1800" i="1" dirty="0"/>
              <a:t>false announcement </a:t>
            </a:r>
            <a:r>
              <a:rPr lang="en-US" sz="1800" dirty="0"/>
              <a:t>for </a:t>
            </a:r>
            <a:r>
              <a:rPr lang="en-US" sz="1800" i="1" dirty="0"/>
              <a:t>falsely to announce</a:t>
            </a:r>
            <a:r>
              <a:rPr lang="en-US" sz="1800" dirty="0"/>
              <a:t>). But he does nothing to disguise his wholesale adoption of </a:t>
            </a:r>
            <a:r>
              <a:rPr lang="en-US" sz="1800" dirty="0" err="1" smtClean="0"/>
              <a:t>Uffindell</a:t>
            </a:r>
            <a:r>
              <a:rPr lang="en-US" sz="1800" dirty="0" err="1" smtClean="0">
                <a:latin typeface="Arial"/>
              </a:rPr>
              <a:t>’</a:t>
            </a:r>
            <a:r>
              <a:rPr lang="en-US" sz="1800" dirty="0" err="1" smtClean="0"/>
              <a:t>s</a:t>
            </a:r>
            <a:r>
              <a:rPr lang="en-US" sz="1800" dirty="0" smtClean="0"/>
              <a:t> </a:t>
            </a:r>
            <a:r>
              <a:rPr lang="en-US" sz="1800" dirty="0"/>
              <a:t>analysis of the situation. The resulting text is plagiarized because the author could fairly claim very little as his </a:t>
            </a:r>
            <a:r>
              <a:rPr lang="en-US" sz="1800" b="1" dirty="0"/>
              <a:t>own work </a:t>
            </a:r>
            <a:r>
              <a:rPr lang="en-US" sz="1800" dirty="0"/>
              <a:t>beyond some superficial editing.</a:t>
            </a:r>
            <a:r>
              <a:rPr lang="ja-JP" altLang="en-US" sz="1800" dirty="0">
                <a:latin typeface="Arial"/>
              </a:rPr>
              <a:t>”</a:t>
            </a:r>
            <a:r>
              <a:rPr lang="en-US" sz="1800" dirty="0"/>
              <a:t>– </a:t>
            </a:r>
            <a:r>
              <a:rPr lang="en-US" sz="1800" i="1" dirty="0">
                <a:effectLst/>
              </a:rPr>
              <a:t>Learning in the Academy: An Introduction to the Culture of Scholarship, Creighton University, College of Arts &amp; Sciences, 2nd printing, 2005</a:t>
            </a:r>
          </a:p>
          <a:p>
            <a:pPr lvl="1">
              <a:lnSpc>
                <a:spcPct val="80000"/>
              </a:lnSpc>
            </a:pPr>
            <a:endParaRPr lang="en-US" sz="1800" dirty="0"/>
          </a:p>
          <a:p>
            <a:pPr>
              <a:lnSpc>
                <a:spcPct val="80000"/>
              </a:lnSpc>
            </a:pPr>
            <a:endParaRPr lang="en-US" sz="1800" dirty="0">
              <a:effectLst/>
            </a:endParaRPr>
          </a:p>
          <a:p>
            <a:pPr>
              <a:lnSpc>
                <a:spcPct val="80000"/>
              </a:lnSpc>
            </a:pPr>
            <a:endParaRPr lang="en-US" sz="1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7" name="Rectangle 7"/>
          <p:cNvSpPr>
            <a:spLocks noGrp="1" noChangeArrowheads="1"/>
          </p:cNvSpPr>
          <p:nvPr>
            <p:ph type="title"/>
          </p:nvPr>
        </p:nvSpPr>
        <p:spPr>
          <a:xfrm>
            <a:off x="533400" y="457200"/>
            <a:ext cx="7024744" cy="646664"/>
          </a:xfrm>
        </p:spPr>
        <p:txBody>
          <a:bodyPr>
            <a:normAutofit fontScale="90000"/>
          </a:bodyPr>
          <a:lstStyle/>
          <a:p>
            <a:r>
              <a:rPr lang="en-US" dirty="0">
                <a:solidFill>
                  <a:schemeClr val="accent6"/>
                </a:solidFill>
              </a:rPr>
              <a:t>Blending (both methods)</a:t>
            </a:r>
            <a:endParaRPr lang="en-US" dirty="0">
              <a:solidFill>
                <a:schemeClr val="accent6"/>
              </a:solidFill>
            </a:endParaRPr>
          </a:p>
        </p:txBody>
      </p:sp>
      <p:pic>
        <p:nvPicPr>
          <p:cNvPr id="97284" name="Picture 4" descr="MCj04244660000[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248400" y="0"/>
            <a:ext cx="1822450" cy="15684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808080">
                      <a:alpha val="74998"/>
                    </a:srgbClr>
                  </a:outerShdw>
                </a:effectLst>
              </a14:hiddenEffects>
            </a:ext>
          </a:extLst>
        </p:spPr>
      </p:pic>
      <p:sp>
        <p:nvSpPr>
          <p:cNvPr id="97283" name="Rectangle 3"/>
          <p:cNvSpPr>
            <a:spLocks noGrp="1" noChangeArrowheads="1"/>
          </p:cNvSpPr>
          <p:nvPr>
            <p:ph type="body" idx="4294967295"/>
          </p:nvPr>
        </p:nvSpPr>
        <p:spPr>
          <a:xfrm>
            <a:off x="533400" y="1219200"/>
            <a:ext cx="8077200" cy="5181600"/>
          </a:xfrm>
        </p:spPr>
        <p:txBody>
          <a:bodyPr>
            <a:normAutofit/>
          </a:bodyPr>
          <a:lstStyle/>
          <a:p>
            <a:r>
              <a:rPr lang="en-US" sz="2000" b="1" dirty="0">
                <a:effectLst/>
              </a:rPr>
              <a:t>Example B- </a:t>
            </a:r>
            <a:r>
              <a:rPr lang="en-US" sz="2000" b="1" dirty="0">
                <a:solidFill>
                  <a:srgbClr val="0432FF"/>
                </a:solidFill>
                <a:effectLst/>
              </a:rPr>
              <a:t>Acceptable</a:t>
            </a:r>
          </a:p>
          <a:p>
            <a:pPr>
              <a:buFont typeface="Wingdings" charset="0"/>
              <a:buNone/>
            </a:pPr>
            <a:r>
              <a:rPr lang="en-US" sz="2000" dirty="0">
                <a:effectLst/>
              </a:rPr>
              <a:t>   </a:t>
            </a: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According to Andrew </a:t>
            </a:r>
            <a:r>
              <a:rPr lang="en-US" sz="20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Uffindell</a:t>
            </a:r>
            <a:r>
              <a:rPr lang="en-US" sz="2000" dirty="0">
                <a:effectLst/>
              </a:rPr>
              <a:t>, Napoleon had a challenging decision to make at this point: either fall back and face almost certain rejection at home </a:t>
            </a:r>
            <a:r>
              <a:rPr lang="en-US" sz="2000" dirty="0" smtClean="0">
                <a:effectLst/>
              </a:rPr>
              <a:t>or</a:t>
            </a:r>
            <a:r>
              <a:rPr lang="ja-JP" alt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rPr>
              <a:t>“</a:t>
            </a: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stake everything on an attack by his Guard against Wellington.</a:t>
            </a:r>
            <a:r>
              <a:rPr lang="ja-JP" alt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rPr>
              <a:t>”</a:t>
            </a: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000" dirty="0">
                <a:effectLst/>
              </a:rPr>
              <a:t>Never one to accept defeat, Napoleon chose the latter and, </a:t>
            </a:r>
            <a:r>
              <a:rPr lang="ja-JP" alt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rPr>
              <a:t>“</a:t>
            </a: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[to] boost his </a:t>
            </a: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army</a:t>
            </a: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rPr>
              <a:t>’</a:t>
            </a: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 </a:t>
            </a: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flagging morale, ... sent messengers around the battlefield falsely to announce that Marshal Grouchy was </a:t>
            </a: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arriving</a:t>
            </a: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a:rPr>
              <a:t>” </a:t>
            </a:r>
            <a:r>
              <a:rPr lang="en-US"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en-US" sz="20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Uffindell</a:t>
            </a:r>
            <a:r>
              <a:rPr 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186).</a:t>
            </a:r>
            <a:endParaRPr lang="en-US" sz="2000" dirty="0">
              <a:effectLst/>
            </a:endParaRPr>
          </a:p>
          <a:p>
            <a:pPr>
              <a:buFont typeface="Wingdings" charset="0"/>
              <a:buNone/>
            </a:pPr>
            <a:endParaRPr lang="en-US" sz="2000" dirty="0">
              <a:effectLst/>
            </a:endParaRPr>
          </a:p>
          <a:p>
            <a:r>
              <a:rPr lang="en-US" sz="2000" dirty="0"/>
              <a:t>This writer has put everything in quotation marks that she borrowed and has bookended the paragraph and properly cited the original author. She has also integrated the quotes well, using her own words and words that she felt were crucial to the understanding of this historical moment.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381000"/>
            <a:ext cx="8382000" cy="1143000"/>
          </a:xfrm>
        </p:spPr>
        <p:txBody>
          <a:bodyPr>
            <a:normAutofit fontScale="90000"/>
          </a:bodyPr>
          <a:lstStyle/>
          <a:p>
            <a:r>
              <a:rPr lang="en-US" sz="4000" dirty="0"/>
              <a:t>Resources used for this presentation</a:t>
            </a:r>
          </a:p>
        </p:txBody>
      </p:sp>
      <p:sp>
        <p:nvSpPr>
          <p:cNvPr id="29699" name="Rectangle 3"/>
          <p:cNvSpPr>
            <a:spLocks noGrp="1" noChangeArrowheads="1"/>
          </p:cNvSpPr>
          <p:nvPr>
            <p:ph idx="1"/>
          </p:nvPr>
        </p:nvSpPr>
        <p:spPr>
          <a:xfrm>
            <a:off x="1043492" y="1752600"/>
            <a:ext cx="6777317" cy="4080029"/>
          </a:xfrm>
        </p:spPr>
        <p:txBody>
          <a:bodyPr>
            <a:normAutofit fontScale="62500" lnSpcReduction="20000"/>
          </a:bodyPr>
          <a:lstStyle/>
          <a:p>
            <a:pPr>
              <a:lnSpc>
                <a:spcPct val="120000"/>
              </a:lnSpc>
            </a:pPr>
            <a:r>
              <a:rPr lang="en-US" sz="2800" dirty="0"/>
              <a:t>Purdue Owl: </a:t>
            </a:r>
            <a:r>
              <a:rPr lang="en-US" sz="2800" dirty="0" smtClean="0"/>
              <a:t/>
            </a:r>
            <a:br>
              <a:rPr lang="en-US" sz="2800" dirty="0" smtClean="0"/>
            </a:br>
            <a:r>
              <a:rPr lang="en-US" sz="2800" dirty="0" smtClean="0">
                <a:hlinkClick r:id="rId2"/>
              </a:rPr>
              <a:t>http</a:t>
            </a:r>
            <a:r>
              <a:rPr lang="en-US" sz="2800" dirty="0">
                <a:hlinkClick r:id="rId2"/>
              </a:rPr>
              <a:t>://</a:t>
            </a:r>
            <a:r>
              <a:rPr lang="en-US" sz="2800" dirty="0" err="1">
                <a:hlinkClick r:id="rId2"/>
              </a:rPr>
              <a:t>owl.english.purdue.edu</a:t>
            </a:r>
            <a:r>
              <a:rPr lang="en-US" sz="2800" dirty="0">
                <a:hlinkClick r:id="rId2"/>
              </a:rPr>
              <a:t>/owl/resource/619/1/</a:t>
            </a:r>
            <a:endParaRPr lang="en-US" sz="2800" dirty="0" smtClean="0">
              <a:effectLst/>
            </a:endParaRPr>
          </a:p>
          <a:p>
            <a:pPr>
              <a:lnSpc>
                <a:spcPct val="120000"/>
              </a:lnSpc>
            </a:pPr>
            <a:r>
              <a:rPr lang="en-US" sz="2800" dirty="0" smtClean="0">
                <a:effectLst/>
              </a:rPr>
              <a:t>Learning </a:t>
            </a:r>
            <a:r>
              <a:rPr lang="en-US" sz="2800" dirty="0">
                <a:effectLst/>
              </a:rPr>
              <a:t>in the Academy: AN Introduction to the Culture of Scholarship, Creighton University, College of Arts &amp; Sciences</a:t>
            </a:r>
          </a:p>
          <a:p>
            <a:pPr lvl="1">
              <a:lnSpc>
                <a:spcPct val="120000"/>
              </a:lnSpc>
              <a:buFontTx/>
              <a:buNone/>
            </a:pPr>
            <a:r>
              <a:rPr lang="en-US" sz="2400" dirty="0">
                <a:effectLst/>
                <a:hlinkClick r:id="rId3"/>
              </a:rPr>
              <a:t>http://puffin.creighton.edu/ccas/forms/LearninginAcademy.pdf</a:t>
            </a:r>
            <a:r>
              <a:rPr lang="en-US" sz="2400" dirty="0">
                <a:effectLst/>
              </a:rPr>
              <a:t> </a:t>
            </a:r>
          </a:p>
          <a:p>
            <a:pPr>
              <a:lnSpc>
                <a:spcPct val="120000"/>
              </a:lnSpc>
            </a:pPr>
            <a:r>
              <a:rPr lang="en-US" sz="2800" dirty="0">
                <a:effectLst/>
              </a:rPr>
              <a:t>Avoiding Plagiarism: Mastering the Art of Scholarship, a UTSA Publication of Student Judicial Affairs.</a:t>
            </a:r>
            <a:endParaRPr lang="en-US" sz="2800" dirty="0"/>
          </a:p>
          <a:p>
            <a:pPr>
              <a:lnSpc>
                <a:spcPct val="120000"/>
              </a:lnSpc>
            </a:pPr>
            <a:r>
              <a:rPr lang="en-US" sz="2800" dirty="0"/>
              <a:t>SFU Library- Subject Research website</a:t>
            </a:r>
          </a:p>
          <a:p>
            <a:pPr lvl="1">
              <a:lnSpc>
                <a:spcPct val="120000"/>
              </a:lnSpc>
              <a:buFontTx/>
              <a:buNone/>
            </a:pPr>
            <a:r>
              <a:rPr lang="en-US" sz="2400" dirty="0">
                <a:hlinkClick r:id="rId4"/>
              </a:rPr>
              <a:t>http://www.lib.sfu.ca/researchhelp/subjectguides/engl/classes/EssayArch.htm</a:t>
            </a:r>
            <a:r>
              <a:rPr lang="en-US" sz="2400" dirty="0"/>
              <a:t> </a:t>
            </a:r>
          </a:p>
          <a:p>
            <a:pPr>
              <a:lnSpc>
                <a:spcPct val="120000"/>
              </a:lnSpc>
            </a:pP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43490" y="838200"/>
            <a:ext cx="7024744" cy="762000"/>
          </a:xfrm>
        </p:spPr>
        <p:txBody>
          <a:bodyPr>
            <a:normAutofit/>
          </a:bodyPr>
          <a:lstStyle/>
          <a:p>
            <a:r>
              <a:rPr lang="en-US" dirty="0"/>
              <a:t>What is </a:t>
            </a:r>
            <a:r>
              <a:rPr lang="en-US" dirty="0" smtClean="0"/>
              <a:t>Plagiarism</a:t>
            </a:r>
            <a:r>
              <a:rPr lang="en-US" dirty="0"/>
              <a:t>?</a:t>
            </a:r>
          </a:p>
        </p:txBody>
      </p:sp>
      <p:sp>
        <p:nvSpPr>
          <p:cNvPr id="27651" name="Rectangle 3"/>
          <p:cNvSpPr>
            <a:spLocks noGrp="1" noChangeArrowheads="1"/>
          </p:cNvSpPr>
          <p:nvPr>
            <p:ph idx="1"/>
          </p:nvPr>
        </p:nvSpPr>
        <p:spPr>
          <a:xfrm>
            <a:off x="533400" y="1600200"/>
            <a:ext cx="8077200" cy="4232429"/>
          </a:xfrm>
        </p:spPr>
        <p:txBody>
          <a:bodyPr>
            <a:normAutofit/>
          </a:bodyPr>
          <a:lstStyle/>
          <a:p>
            <a:pPr>
              <a:lnSpc>
                <a:spcPct val="90000"/>
              </a:lnSpc>
            </a:pPr>
            <a:r>
              <a:rPr lang="en-US" sz="2800" dirty="0"/>
              <a:t>Plagiarism is </a:t>
            </a:r>
            <a:r>
              <a:rPr lang="en-US" sz="2800" dirty="0" smtClean="0"/>
              <a:t>using or passing off </a:t>
            </a:r>
            <a:r>
              <a:rPr lang="en-US" sz="2800" dirty="0"/>
              <a:t>other </a:t>
            </a:r>
            <a:r>
              <a:rPr lang="en-US" sz="2800" dirty="0" smtClean="0"/>
              <a:t>people</a:t>
            </a:r>
            <a:r>
              <a:rPr lang="en-US" sz="2800" dirty="0" smtClean="0">
                <a:latin typeface="Arial"/>
              </a:rPr>
              <a:t>’</a:t>
            </a:r>
            <a:r>
              <a:rPr lang="en-US" sz="2800" dirty="0" smtClean="0"/>
              <a:t>s </a:t>
            </a:r>
            <a:r>
              <a:rPr lang="en-US" sz="2800" b="1" u="sng" dirty="0"/>
              <a:t>work</a:t>
            </a:r>
            <a:r>
              <a:rPr lang="en-US" sz="2800" dirty="0"/>
              <a:t> without giving credit. </a:t>
            </a:r>
            <a:r>
              <a:rPr lang="en-US" sz="2800" dirty="0" smtClean="0"/>
              <a:t/>
            </a:r>
            <a:br>
              <a:rPr lang="en-US" sz="2800" dirty="0" smtClean="0"/>
            </a:br>
            <a:endParaRPr lang="en-US" sz="2800" dirty="0"/>
          </a:p>
          <a:p>
            <a:pPr lvl="1">
              <a:lnSpc>
                <a:spcPct val="90000"/>
              </a:lnSpc>
            </a:pPr>
            <a:r>
              <a:rPr lang="en-US" sz="2400" b="1" u="sng" dirty="0" smtClean="0"/>
              <a:t>WORK</a:t>
            </a:r>
            <a:r>
              <a:rPr lang="en-US" sz="2400" dirty="0" smtClean="0"/>
              <a:t> </a:t>
            </a:r>
            <a:r>
              <a:rPr lang="en-US" sz="2400" dirty="0"/>
              <a:t>includes original ideas, </a:t>
            </a:r>
            <a:r>
              <a:rPr lang="en-US" sz="2400" dirty="0" smtClean="0"/>
              <a:t>writing, strategies</a:t>
            </a:r>
            <a:r>
              <a:rPr lang="en-US" sz="2400" dirty="0"/>
              <a:t>, research, art graphics, computer programs, music, and other creative expression.</a:t>
            </a:r>
          </a:p>
          <a:p>
            <a:pPr lvl="1">
              <a:lnSpc>
                <a:spcPct val="90000"/>
              </a:lnSpc>
            </a:pPr>
            <a:r>
              <a:rPr lang="en-US" sz="2400" b="1" u="sng" dirty="0" smtClean="0"/>
              <a:t>SOURCES</a:t>
            </a:r>
            <a:r>
              <a:rPr lang="en-US" sz="2400" dirty="0" smtClean="0"/>
              <a:t> needing to be cited include </a:t>
            </a:r>
            <a:r>
              <a:rPr lang="en-US" sz="2400" dirty="0"/>
              <a:t>published works and unpublished works (such as class lectures, handouts, speeches, </a:t>
            </a:r>
            <a:r>
              <a:rPr lang="en-US" sz="2400" dirty="0" smtClean="0"/>
              <a:t>interviews, etc</a:t>
            </a:r>
            <a:r>
              <a:rPr lang="en-US" sz="2400" dirty="0"/>
              <a:t>.)</a:t>
            </a:r>
          </a:p>
          <a:p>
            <a:pPr>
              <a:lnSpc>
                <a:spcPct val="90000"/>
              </a:lnSpc>
            </a:pPr>
            <a:endParaRPr lang="en-US" sz="2800" dirty="0"/>
          </a:p>
        </p:txBody>
      </p:sp>
      <p:sp>
        <p:nvSpPr>
          <p:cNvPr id="27652" name="Text Box 4"/>
          <p:cNvSpPr txBox="1">
            <a:spLocks noChangeArrowheads="1"/>
          </p:cNvSpPr>
          <p:nvPr/>
        </p:nvSpPr>
        <p:spPr bwMode="auto">
          <a:xfrm>
            <a:off x="1295400" y="6019800"/>
            <a:ext cx="7010400" cy="517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400" i="1"/>
              <a:t>From Avoiding Plagiarism: Mastering the Art of Scholarship a UTSA Publication of Student Judicial Affairs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When in doubt…</a:t>
            </a:r>
          </a:p>
        </p:txBody>
      </p:sp>
      <p:sp>
        <p:nvSpPr>
          <p:cNvPr id="56323" name="Rectangle 3"/>
          <p:cNvSpPr>
            <a:spLocks noGrp="1" noChangeArrowheads="1"/>
          </p:cNvSpPr>
          <p:nvPr>
            <p:ph idx="1"/>
          </p:nvPr>
        </p:nvSpPr>
        <p:spPr>
          <a:xfrm>
            <a:off x="2971800" y="2895600"/>
            <a:ext cx="4419600" cy="1600200"/>
          </a:xfrm>
        </p:spPr>
        <p:txBody>
          <a:bodyPr/>
          <a:lstStyle/>
          <a:p>
            <a:r>
              <a:rPr lang="en-US" sz="5400"/>
              <a:t>CITE IT!!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cite a website…</a:t>
            </a:r>
            <a:endParaRPr lang="en-US" dirty="0"/>
          </a:p>
        </p:txBody>
      </p:sp>
      <p:sp>
        <p:nvSpPr>
          <p:cNvPr id="3" name="Content Placeholder 2"/>
          <p:cNvSpPr>
            <a:spLocks noGrp="1"/>
          </p:cNvSpPr>
          <p:nvPr>
            <p:ph idx="1"/>
          </p:nvPr>
        </p:nvSpPr>
        <p:spPr>
          <a:xfrm>
            <a:off x="457200" y="2057400"/>
            <a:ext cx="8229600" cy="4419600"/>
          </a:xfrm>
        </p:spPr>
        <p:txBody>
          <a:bodyPr/>
          <a:lstStyle/>
          <a:p>
            <a:r>
              <a:rPr lang="en-US" dirty="0" smtClean="0"/>
              <a:t>1. </a:t>
            </a:r>
            <a:r>
              <a:rPr lang="en-US" dirty="0" smtClean="0">
                <a:solidFill>
                  <a:srgbClr val="FF40FF"/>
                </a:solidFill>
              </a:rPr>
              <a:t>Best option: </a:t>
            </a:r>
            <a:r>
              <a:rPr lang="en-US" dirty="0" smtClean="0">
                <a:solidFill>
                  <a:srgbClr val="FF40FF"/>
                </a:solidFill>
              </a:rPr>
              <a:t/>
            </a:r>
            <a:br>
              <a:rPr lang="en-US" dirty="0" smtClean="0">
                <a:solidFill>
                  <a:srgbClr val="FF40FF"/>
                </a:solidFill>
              </a:rPr>
            </a:br>
            <a:r>
              <a:rPr lang="en-US" dirty="0" smtClean="0">
                <a:solidFill>
                  <a:srgbClr val="FF40FF"/>
                </a:solidFill>
              </a:rPr>
              <a:t>	</a:t>
            </a:r>
            <a:r>
              <a:rPr lang="en-US" dirty="0" smtClean="0"/>
              <a:t>Cite </a:t>
            </a:r>
            <a:r>
              <a:rPr lang="en-US" dirty="0" smtClean="0"/>
              <a:t>the </a:t>
            </a:r>
            <a:r>
              <a:rPr lang="en-US" u="sng" dirty="0" smtClean="0">
                <a:solidFill>
                  <a:srgbClr val="0432FF"/>
                </a:solidFill>
              </a:rPr>
              <a:t>author’s last name </a:t>
            </a:r>
            <a:r>
              <a:rPr lang="en-US" dirty="0" smtClean="0"/>
              <a:t>(if author is known).</a:t>
            </a:r>
          </a:p>
          <a:p>
            <a:r>
              <a:rPr lang="en-US" dirty="0" smtClean="0"/>
              <a:t>2. </a:t>
            </a:r>
            <a:r>
              <a:rPr lang="en-US" dirty="0" smtClean="0">
                <a:solidFill>
                  <a:srgbClr val="00B050"/>
                </a:solidFill>
              </a:rPr>
              <a:t>Next best option: </a:t>
            </a:r>
            <a:r>
              <a:rPr lang="en-US" dirty="0" smtClean="0">
                <a:solidFill>
                  <a:srgbClr val="00B050"/>
                </a:solidFill>
              </a:rPr>
              <a:t/>
            </a:r>
            <a:br>
              <a:rPr lang="en-US" dirty="0" smtClean="0">
                <a:solidFill>
                  <a:srgbClr val="00B050"/>
                </a:solidFill>
              </a:rPr>
            </a:br>
            <a:r>
              <a:rPr lang="en-US" dirty="0" smtClean="0">
                <a:solidFill>
                  <a:srgbClr val="00B050"/>
                </a:solidFill>
              </a:rPr>
              <a:t>	</a:t>
            </a:r>
            <a:r>
              <a:rPr lang="en-US" dirty="0" smtClean="0"/>
              <a:t>If </a:t>
            </a:r>
            <a:r>
              <a:rPr lang="en-US" dirty="0" smtClean="0"/>
              <a:t>the author is not listed </a:t>
            </a:r>
            <a:r>
              <a:rPr lang="en-US" u="sng" dirty="0" smtClean="0">
                <a:solidFill>
                  <a:srgbClr val="0432FF"/>
                </a:solidFill>
              </a:rPr>
              <a:t>cite the title of the </a:t>
            </a:r>
            <a:r>
              <a:rPr lang="en-US" dirty="0" smtClean="0">
                <a:solidFill>
                  <a:srgbClr val="0432FF"/>
                </a:solidFill>
              </a:rPr>
              <a:t>	</a:t>
            </a:r>
            <a:r>
              <a:rPr lang="en-US" u="sng" dirty="0" smtClean="0">
                <a:solidFill>
                  <a:srgbClr val="0432FF"/>
                </a:solidFill>
              </a:rPr>
              <a:t>article</a:t>
            </a:r>
            <a:r>
              <a:rPr lang="en-US" dirty="0" smtClean="0"/>
              <a:t> </a:t>
            </a:r>
            <a:r>
              <a:rPr lang="en-US" dirty="0" smtClean="0"/>
              <a:t>used.</a:t>
            </a:r>
          </a:p>
          <a:p>
            <a:r>
              <a:rPr lang="en-US" dirty="0" smtClean="0"/>
              <a:t>3. </a:t>
            </a:r>
            <a:r>
              <a:rPr lang="en-US" dirty="0" smtClean="0">
                <a:solidFill>
                  <a:srgbClr val="00B050"/>
                </a:solidFill>
              </a:rPr>
              <a:t>Next best option: </a:t>
            </a:r>
            <a:r>
              <a:rPr lang="en-US" dirty="0" smtClean="0">
                <a:solidFill>
                  <a:srgbClr val="00B050"/>
                </a:solidFill>
              </a:rPr>
              <a:t/>
            </a:r>
            <a:br>
              <a:rPr lang="en-US" dirty="0" smtClean="0">
                <a:solidFill>
                  <a:srgbClr val="00B050"/>
                </a:solidFill>
              </a:rPr>
            </a:br>
            <a:r>
              <a:rPr lang="en-US" dirty="0" smtClean="0">
                <a:solidFill>
                  <a:srgbClr val="00B050"/>
                </a:solidFill>
              </a:rPr>
              <a:t>	</a:t>
            </a:r>
            <a:r>
              <a:rPr lang="en-US" dirty="0" smtClean="0"/>
              <a:t>If </a:t>
            </a:r>
            <a:r>
              <a:rPr lang="en-US" dirty="0" smtClean="0"/>
              <a:t>there is neither an author listed, nor a title for </a:t>
            </a:r>
            <a:r>
              <a:rPr lang="en-US" dirty="0" smtClean="0"/>
              <a:t>	the </a:t>
            </a:r>
            <a:r>
              <a:rPr lang="en-US" dirty="0" smtClean="0"/>
              <a:t>article, </a:t>
            </a:r>
            <a:r>
              <a:rPr lang="en-US" u="sng" dirty="0" smtClean="0">
                <a:solidFill>
                  <a:srgbClr val="0432FF"/>
                </a:solidFill>
              </a:rPr>
              <a:t>cite the website domain name.   </a:t>
            </a:r>
            <a:endParaRPr lang="en-US" u="sng" dirty="0">
              <a:solidFill>
                <a:srgbClr val="0432FF"/>
              </a:solidFill>
            </a:endParaRPr>
          </a:p>
        </p:txBody>
      </p:sp>
    </p:spTree>
    <p:extLst>
      <p:ext uri="{BB962C8B-B14F-4D97-AF65-F5344CB8AC3E}">
        <p14:creationId xmlns:p14="http://schemas.microsoft.com/office/powerpoint/2010/main" val="471897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043490" y="1027664"/>
            <a:ext cx="7024744" cy="724936"/>
          </a:xfrm>
        </p:spPr>
        <p:txBody>
          <a:bodyPr/>
          <a:lstStyle/>
          <a:p>
            <a:r>
              <a:rPr lang="en-US" dirty="0"/>
              <a:t>Mistakes We Might </a:t>
            </a:r>
            <a:r>
              <a:rPr lang="en-US" dirty="0" smtClean="0"/>
              <a:t>Make:</a:t>
            </a:r>
            <a:endParaRPr lang="en-US" dirty="0"/>
          </a:p>
        </p:txBody>
      </p:sp>
      <p:sp>
        <p:nvSpPr>
          <p:cNvPr id="51203" name="Rectangle 3"/>
          <p:cNvSpPr>
            <a:spLocks noGrp="1" noChangeArrowheads="1"/>
          </p:cNvSpPr>
          <p:nvPr>
            <p:ph idx="1"/>
          </p:nvPr>
        </p:nvSpPr>
        <p:spPr>
          <a:xfrm>
            <a:off x="609600" y="1828800"/>
            <a:ext cx="7924800" cy="4003829"/>
          </a:xfrm>
        </p:spPr>
        <p:txBody>
          <a:bodyPr>
            <a:normAutofit/>
          </a:bodyPr>
          <a:lstStyle/>
          <a:p>
            <a:r>
              <a:rPr lang="en-US" sz="2800" dirty="0"/>
              <a:t>Misrepresenting someone </a:t>
            </a:r>
            <a:r>
              <a:rPr lang="en-US" sz="2800" dirty="0" smtClean="0"/>
              <a:t>else</a:t>
            </a:r>
            <a:r>
              <a:rPr lang="en-US" sz="2800" dirty="0" smtClean="0">
                <a:latin typeface="Arial"/>
              </a:rPr>
              <a:t>’</a:t>
            </a:r>
            <a:r>
              <a:rPr lang="en-US" sz="2800" dirty="0" smtClean="0"/>
              <a:t>s </a:t>
            </a:r>
            <a:r>
              <a:rPr lang="en-US" sz="2800" dirty="0"/>
              <a:t>work as your own.</a:t>
            </a:r>
          </a:p>
          <a:p>
            <a:r>
              <a:rPr lang="en-US" sz="2800" dirty="0"/>
              <a:t>Copying sentences or paragraphs without properly citing the source.</a:t>
            </a:r>
          </a:p>
          <a:p>
            <a:r>
              <a:rPr lang="en-US" sz="2800" dirty="0"/>
              <a:t>Paraphrasing or summarizing without proper acknowledgment. </a:t>
            </a:r>
          </a:p>
          <a:p>
            <a:r>
              <a:rPr lang="en-US" sz="2800" dirty="0"/>
              <a:t>Using specific facts without crediting the source (other </a:t>
            </a:r>
            <a:r>
              <a:rPr lang="en-US" sz="2800" dirty="0" smtClean="0"/>
              <a:t>than</a:t>
            </a:r>
            <a:r>
              <a:rPr lang="en-US" sz="2800" dirty="0">
                <a:latin typeface="Arial"/>
              </a:rPr>
              <a:t> </a:t>
            </a:r>
            <a:r>
              <a:rPr lang="en-US" sz="2800" dirty="0" smtClean="0">
                <a:latin typeface="Arial"/>
              </a:rPr>
              <a:t>“</a:t>
            </a:r>
            <a:r>
              <a:rPr lang="en-US" sz="2800" dirty="0" smtClean="0"/>
              <a:t>common </a:t>
            </a:r>
            <a:r>
              <a:rPr lang="en-US" sz="2800" dirty="0"/>
              <a:t>knowledge</a:t>
            </a:r>
            <a:r>
              <a:rPr lang="en-US" sz="2800" dirty="0" smtClean="0"/>
              <a:t>.</a:t>
            </a:r>
            <a:r>
              <a:rPr lang="en-US" sz="2800" dirty="0" smtClean="0">
                <a:latin typeface="Arial"/>
              </a:rPr>
              <a:t>”</a:t>
            </a:r>
            <a:r>
              <a:rPr lang="en-US" sz="2800" dirty="0" smtClean="0"/>
              <a:t>)</a:t>
            </a:r>
            <a:endParaRPr lang="en-US" sz="2800" dirty="0"/>
          </a:p>
          <a:p>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1066800" y="838200"/>
            <a:ext cx="7024744" cy="646664"/>
          </a:xfrm>
        </p:spPr>
        <p:txBody>
          <a:bodyPr>
            <a:normAutofit fontScale="90000"/>
          </a:bodyPr>
          <a:lstStyle/>
          <a:p>
            <a:r>
              <a:rPr lang="en-US" dirty="0"/>
              <a:t>What </a:t>
            </a:r>
            <a:r>
              <a:rPr lang="en-US" dirty="0" smtClean="0"/>
              <a:t>is Common Knowledge</a:t>
            </a:r>
            <a:r>
              <a:rPr lang="en-US" dirty="0"/>
              <a:t>?</a:t>
            </a:r>
          </a:p>
        </p:txBody>
      </p:sp>
      <p:sp>
        <p:nvSpPr>
          <p:cNvPr id="81924" name="Rectangle 4"/>
          <p:cNvSpPr>
            <a:spLocks noGrp="1" noChangeArrowheads="1"/>
          </p:cNvSpPr>
          <p:nvPr>
            <p:ph sz="quarter" idx="13"/>
          </p:nvPr>
        </p:nvSpPr>
        <p:spPr>
          <a:xfrm>
            <a:off x="533400" y="1981200"/>
            <a:ext cx="3886200" cy="2514600"/>
          </a:xfrm>
        </p:spPr>
        <p:txBody>
          <a:bodyPr/>
          <a:lstStyle/>
          <a:p>
            <a:r>
              <a:rPr lang="en-US" dirty="0"/>
              <a:t>Common </a:t>
            </a:r>
          </a:p>
          <a:p>
            <a:pPr lvl="1"/>
            <a:r>
              <a:rPr lang="en-US" dirty="0"/>
              <a:t>When the Civil War was</a:t>
            </a:r>
          </a:p>
          <a:p>
            <a:pPr lvl="1"/>
            <a:r>
              <a:rPr lang="en-US" dirty="0"/>
              <a:t>When Texas became part of U.S.</a:t>
            </a:r>
          </a:p>
        </p:txBody>
      </p:sp>
      <p:sp>
        <p:nvSpPr>
          <p:cNvPr id="81925" name="Rectangle 5"/>
          <p:cNvSpPr>
            <a:spLocks noGrp="1" noChangeArrowheads="1"/>
          </p:cNvSpPr>
          <p:nvPr>
            <p:ph sz="quarter" idx="14"/>
          </p:nvPr>
        </p:nvSpPr>
        <p:spPr>
          <a:xfrm>
            <a:off x="4495800" y="1981200"/>
            <a:ext cx="4229100" cy="2590800"/>
          </a:xfrm>
        </p:spPr>
        <p:txBody>
          <a:bodyPr/>
          <a:lstStyle/>
          <a:p>
            <a:r>
              <a:rPr lang="en-US" dirty="0"/>
              <a:t>Needs citation</a:t>
            </a:r>
          </a:p>
          <a:p>
            <a:pPr lvl="1"/>
            <a:r>
              <a:rPr lang="en-US" dirty="0"/>
              <a:t>Opinion about Civil War</a:t>
            </a:r>
          </a:p>
          <a:p>
            <a:pPr lvl="1"/>
            <a:r>
              <a:rPr lang="en-US" dirty="0"/>
              <a:t>Disputable fact or not commonly known- i.e. when humans first came to the Americas</a:t>
            </a:r>
          </a:p>
          <a:p>
            <a:pPr lvl="1"/>
            <a:endParaRPr lang="en-US" dirty="0"/>
          </a:p>
        </p:txBody>
      </p:sp>
      <p:sp>
        <p:nvSpPr>
          <p:cNvPr id="81926" name="Text Box 6"/>
          <p:cNvSpPr txBox="1">
            <a:spLocks noChangeArrowheads="1"/>
          </p:cNvSpPr>
          <p:nvPr/>
        </p:nvSpPr>
        <p:spPr bwMode="auto">
          <a:xfrm>
            <a:off x="914400" y="4800600"/>
            <a:ext cx="7848600" cy="1311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2000" dirty="0"/>
              <a:t>Even if you had to look up the information, but most people </a:t>
            </a:r>
            <a:r>
              <a:rPr lang="en-US" sz="2000" dirty="0" smtClean="0"/>
              <a:t>wouldn</a:t>
            </a:r>
            <a:r>
              <a:rPr lang="en-US" sz="2000" dirty="0" smtClean="0">
                <a:latin typeface="Arial"/>
              </a:rPr>
              <a:t>’</a:t>
            </a:r>
            <a:r>
              <a:rPr lang="en-US" sz="2000" dirty="0" smtClean="0"/>
              <a:t>t </a:t>
            </a:r>
            <a:r>
              <a:rPr lang="en-US" sz="2000" dirty="0"/>
              <a:t>have had to, then it is considered </a:t>
            </a:r>
            <a:r>
              <a:rPr lang="ja-JP" altLang="en-US" sz="2000" dirty="0">
                <a:latin typeface="Arial"/>
              </a:rPr>
              <a:t>“</a:t>
            </a:r>
            <a:r>
              <a:rPr lang="en-US" sz="2000" dirty="0"/>
              <a:t>common knowledge,</a:t>
            </a:r>
            <a:r>
              <a:rPr lang="ja-JP" altLang="en-US" sz="2000" dirty="0">
                <a:latin typeface="Arial"/>
              </a:rPr>
              <a:t>”</a:t>
            </a:r>
            <a:r>
              <a:rPr lang="en-US" sz="2000" dirty="0"/>
              <a:t> but I still highly encourage you to cite EVERYTHING- even encyclopedias…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533400" y="533400"/>
            <a:ext cx="7230034" cy="762000"/>
          </a:xfrm>
        </p:spPr>
        <p:txBody>
          <a:bodyPr>
            <a:normAutofit/>
          </a:bodyPr>
          <a:lstStyle/>
          <a:p>
            <a:r>
              <a:rPr lang="en-US" dirty="0"/>
              <a:t>How to Cite </a:t>
            </a:r>
            <a:r>
              <a:rPr lang="en-US" dirty="0" smtClean="0"/>
              <a:t>Right:</a:t>
            </a:r>
            <a:endParaRPr lang="en-US" dirty="0"/>
          </a:p>
        </p:txBody>
      </p:sp>
      <p:sp>
        <p:nvSpPr>
          <p:cNvPr id="54275" name="Rectangle 3"/>
          <p:cNvSpPr>
            <a:spLocks noGrp="1" noChangeArrowheads="1"/>
          </p:cNvSpPr>
          <p:nvPr>
            <p:ph idx="1"/>
          </p:nvPr>
        </p:nvSpPr>
        <p:spPr>
          <a:xfrm>
            <a:off x="457200" y="1524000"/>
            <a:ext cx="8305800" cy="5029200"/>
          </a:xfrm>
        </p:spPr>
        <p:txBody>
          <a:bodyPr>
            <a:normAutofit/>
          </a:bodyPr>
          <a:lstStyle/>
          <a:p>
            <a:pPr indent="-342900"/>
            <a:r>
              <a:rPr lang="en-US" dirty="0"/>
              <a:t>Cite EVERYTHING you used for your paper</a:t>
            </a:r>
            <a:r>
              <a:rPr lang="en-US" dirty="0" smtClean="0"/>
              <a:t>.</a:t>
            </a:r>
            <a:br>
              <a:rPr lang="en-US" dirty="0" smtClean="0"/>
            </a:br>
            <a:endParaRPr lang="en-US" dirty="0" smtClean="0"/>
          </a:p>
          <a:p>
            <a:r>
              <a:rPr lang="en-US" dirty="0"/>
              <a:t>Learn how to </a:t>
            </a:r>
            <a:r>
              <a:rPr lang="en-US" dirty="0" smtClean="0"/>
              <a:t>legitimately (when accompanied by accurate citing) borrow information from a source  </a:t>
            </a:r>
          </a:p>
          <a:p>
            <a:pPr lvl="2"/>
            <a:r>
              <a:rPr lang="en-US" dirty="0" smtClean="0"/>
              <a:t>Paraphrasing</a:t>
            </a:r>
            <a:endParaRPr lang="en-US" dirty="0"/>
          </a:p>
          <a:p>
            <a:pPr lvl="2"/>
            <a:r>
              <a:rPr lang="en-US" dirty="0" smtClean="0"/>
              <a:t>Quoting</a:t>
            </a:r>
            <a:br>
              <a:rPr lang="en-US" dirty="0" smtClean="0"/>
            </a:br>
            <a:endParaRPr lang="en-US" dirty="0"/>
          </a:p>
          <a:p>
            <a:pPr indent="-342900"/>
            <a:r>
              <a:rPr lang="en-US" dirty="0"/>
              <a:t>There are TWO places where you mention the cited work:</a:t>
            </a:r>
          </a:p>
          <a:p>
            <a:pPr marL="990600" lvl="1" indent="-533400">
              <a:buFont typeface="Wingdings" charset="0"/>
              <a:buAutoNum type="arabicPeriod"/>
            </a:pPr>
            <a:r>
              <a:rPr lang="en-US" dirty="0"/>
              <a:t>Body of your paper</a:t>
            </a:r>
          </a:p>
          <a:p>
            <a:pPr marL="990600" lvl="1" indent="-533400">
              <a:buFont typeface="Wingdings" charset="0"/>
              <a:buAutoNum type="arabicPeriod"/>
            </a:pPr>
            <a:r>
              <a:rPr lang="en-US" dirty="0" smtClean="0"/>
              <a:t>Works Cited Page (MLA style for English class)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533400" y="457200"/>
            <a:ext cx="7534834" cy="838200"/>
          </a:xfrm>
        </p:spPr>
        <p:txBody>
          <a:bodyPr>
            <a:normAutofit/>
          </a:bodyPr>
          <a:lstStyle/>
          <a:p>
            <a:r>
              <a:rPr lang="en-US" dirty="0" smtClean="0"/>
              <a:t>Summarizing</a:t>
            </a:r>
            <a:endParaRPr lang="en-US" dirty="0"/>
          </a:p>
        </p:txBody>
      </p:sp>
      <p:sp>
        <p:nvSpPr>
          <p:cNvPr id="50179" name="Rectangle 3"/>
          <p:cNvSpPr>
            <a:spLocks noGrp="1" noChangeArrowheads="1"/>
          </p:cNvSpPr>
          <p:nvPr>
            <p:ph idx="1"/>
          </p:nvPr>
        </p:nvSpPr>
        <p:spPr>
          <a:xfrm>
            <a:off x="533400" y="1371600"/>
            <a:ext cx="7924800" cy="5029200"/>
          </a:xfrm>
        </p:spPr>
        <p:txBody>
          <a:bodyPr>
            <a:normAutofit lnSpcReduction="10000"/>
          </a:bodyPr>
          <a:lstStyle/>
          <a:p>
            <a:r>
              <a:rPr lang="en-US" sz="2600" dirty="0" smtClean="0"/>
              <a:t>Include only main points of the text</a:t>
            </a:r>
            <a:br>
              <a:rPr lang="en-US" sz="2600" dirty="0" smtClean="0"/>
            </a:br>
            <a:endParaRPr lang="en-US" sz="2600" dirty="0" smtClean="0"/>
          </a:p>
          <a:p>
            <a:r>
              <a:rPr lang="en-US" sz="2600" dirty="0" smtClean="0"/>
              <a:t>Focus only on key concepts (not on sub-points or detailed information)</a:t>
            </a:r>
            <a:br>
              <a:rPr lang="en-US" sz="2600" dirty="0" smtClean="0"/>
            </a:br>
            <a:endParaRPr lang="en-US" sz="2600" dirty="0" smtClean="0"/>
          </a:p>
          <a:p>
            <a:r>
              <a:rPr lang="en-US" sz="2600" dirty="0" smtClean="0"/>
              <a:t>Should be significantly shorter than the original</a:t>
            </a:r>
            <a:br>
              <a:rPr lang="en-US" sz="2600" dirty="0" smtClean="0"/>
            </a:br>
            <a:endParaRPr lang="en-US" sz="2600" dirty="0" smtClean="0"/>
          </a:p>
          <a:p>
            <a:r>
              <a:rPr lang="en-US" sz="2600" dirty="0" smtClean="0"/>
              <a:t>Should be written in your own words</a:t>
            </a:r>
            <a:br>
              <a:rPr lang="en-US" sz="2600" dirty="0" smtClean="0"/>
            </a:br>
            <a:endParaRPr lang="en-US" sz="2600" dirty="0" smtClean="0"/>
          </a:p>
          <a:p>
            <a:r>
              <a:rPr lang="en-US" sz="2600" dirty="0" smtClean="0"/>
              <a:t>Should NOT add any personal thoughts or opinions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533400" y="152400"/>
            <a:ext cx="7534834" cy="914400"/>
          </a:xfrm>
        </p:spPr>
        <p:txBody>
          <a:bodyPr>
            <a:normAutofit/>
          </a:bodyPr>
          <a:lstStyle/>
          <a:p>
            <a:r>
              <a:rPr lang="en-US" dirty="0" smtClean="0"/>
              <a:t>Paraphrasing</a:t>
            </a:r>
            <a:endParaRPr lang="en-US" dirty="0"/>
          </a:p>
        </p:txBody>
      </p:sp>
      <p:sp>
        <p:nvSpPr>
          <p:cNvPr id="52227" name="Rectangle 3"/>
          <p:cNvSpPr>
            <a:spLocks noGrp="1" noChangeArrowheads="1"/>
          </p:cNvSpPr>
          <p:nvPr>
            <p:ph idx="1"/>
          </p:nvPr>
        </p:nvSpPr>
        <p:spPr>
          <a:xfrm>
            <a:off x="457200" y="1066800"/>
            <a:ext cx="8229600" cy="5486400"/>
          </a:xfrm>
        </p:spPr>
        <p:txBody>
          <a:bodyPr>
            <a:noAutofit/>
          </a:bodyPr>
          <a:lstStyle/>
          <a:p>
            <a:pPr>
              <a:lnSpc>
                <a:spcPct val="90000"/>
              </a:lnSpc>
            </a:pPr>
            <a:r>
              <a:rPr lang="en-US" sz="2500" dirty="0" smtClean="0"/>
              <a:t>Include </a:t>
            </a:r>
            <a:r>
              <a:rPr lang="en-US" sz="2500" dirty="0" smtClean="0"/>
              <a:t>main </a:t>
            </a:r>
            <a:r>
              <a:rPr lang="en-US" sz="2500" dirty="0"/>
              <a:t>points </a:t>
            </a:r>
            <a:r>
              <a:rPr lang="en-US" sz="2500" i="1" dirty="0"/>
              <a:t>and</a:t>
            </a:r>
            <a:r>
              <a:rPr lang="en-US" sz="2500" dirty="0"/>
              <a:t> supporting </a:t>
            </a:r>
            <a:r>
              <a:rPr lang="en-US" sz="2500" dirty="0" smtClean="0"/>
              <a:t>details</a:t>
            </a:r>
          </a:p>
          <a:p>
            <a:pPr>
              <a:lnSpc>
                <a:spcPct val="90000"/>
              </a:lnSpc>
            </a:pPr>
            <a:r>
              <a:rPr lang="en-US" sz="2500" dirty="0" smtClean="0"/>
              <a:t>Should be </a:t>
            </a:r>
            <a:r>
              <a:rPr lang="en-US" sz="2500" dirty="0"/>
              <a:t>about the same length as the original </a:t>
            </a:r>
            <a:r>
              <a:rPr lang="en-US" sz="2500" dirty="0" smtClean="0"/>
              <a:t>passage</a:t>
            </a:r>
          </a:p>
          <a:p>
            <a:pPr>
              <a:lnSpc>
                <a:spcPct val="90000"/>
              </a:lnSpc>
            </a:pPr>
            <a:r>
              <a:rPr lang="en-US" sz="25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WRITTEN IN YOUR OWN WORDS!</a:t>
            </a:r>
          </a:p>
          <a:p>
            <a:pPr>
              <a:lnSpc>
                <a:spcPct val="90000"/>
              </a:lnSpc>
            </a:pPr>
            <a:r>
              <a:rPr lang="en-US" sz="2500" u="sng" dirty="0" smtClean="0"/>
              <a:t>Should NOT </a:t>
            </a:r>
            <a:r>
              <a:rPr lang="en-US" sz="2500" dirty="0" smtClean="0"/>
              <a:t>add any personal thoughts or opinions</a:t>
            </a:r>
          </a:p>
          <a:p>
            <a:pPr>
              <a:lnSpc>
                <a:spcPct val="90000"/>
              </a:lnSpc>
            </a:pPr>
            <a:r>
              <a:rPr lang="en-US" sz="2500" u="sng" dirty="0" smtClean="0"/>
              <a:t>Should NOT </a:t>
            </a:r>
            <a:r>
              <a:rPr lang="en-US" sz="2500" dirty="0" smtClean="0"/>
              <a:t>simply substitute out words for other synonyms (this is considered plagiarism and does not show that you understand the material)</a:t>
            </a:r>
          </a:p>
          <a:p>
            <a:pPr>
              <a:lnSpc>
                <a:spcPct val="90000"/>
              </a:lnSpc>
            </a:pPr>
            <a:r>
              <a:rPr lang="en-US" sz="2500" dirty="0"/>
              <a:t>C</a:t>
            </a:r>
            <a:r>
              <a:rPr lang="en-US" sz="2500" dirty="0" smtClean="0"/>
              <a:t>hange both vocabulary AND the sentence </a:t>
            </a:r>
            <a:r>
              <a:rPr lang="en-US" sz="2500" dirty="0" smtClean="0"/>
              <a:t>structure</a:t>
            </a:r>
          </a:p>
          <a:p>
            <a:pPr>
              <a:lnSpc>
                <a:spcPct val="90000"/>
              </a:lnSpc>
            </a:pPr>
            <a:r>
              <a:rPr lang="en-US" sz="2500" dirty="0"/>
              <a:t>Unlike a summary, a paraphrase does not condense material, it includes detailed material. It is essentially a detailed summary!</a:t>
            </a:r>
          </a:p>
          <a:p>
            <a:pPr>
              <a:lnSpc>
                <a:spcPct val="90000"/>
              </a:lnSpc>
            </a:pPr>
            <a:endParaRPr lang="en-US" sz="2500" dirty="0"/>
          </a:p>
          <a:p>
            <a:pPr marL="68580" indent="0">
              <a:lnSpc>
                <a:spcPct val="90000"/>
              </a:lnSpc>
              <a:buNone/>
            </a:pPr>
            <a:endParaRPr lang="en-US" sz="25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533400"/>
            <a:ext cx="7611034" cy="722864"/>
          </a:xfrm>
        </p:spPr>
        <p:txBody>
          <a:bodyPr/>
          <a:lstStyle/>
          <a:p>
            <a:r>
              <a:rPr lang="en-US" dirty="0" smtClean="0"/>
              <a:t>Paraphrasing </a:t>
            </a:r>
            <a:r>
              <a:rPr lang="en-US" dirty="0" err="1" smtClean="0"/>
              <a:t>Con’t</a:t>
            </a:r>
            <a:endParaRPr lang="en-US" dirty="0"/>
          </a:p>
        </p:txBody>
      </p:sp>
      <p:sp>
        <p:nvSpPr>
          <p:cNvPr id="86019" name="Rectangle 3"/>
          <p:cNvSpPr>
            <a:spLocks noGrp="1" noChangeArrowheads="1"/>
          </p:cNvSpPr>
          <p:nvPr>
            <p:ph idx="1"/>
          </p:nvPr>
        </p:nvSpPr>
        <p:spPr>
          <a:xfrm>
            <a:off x="609600" y="1447800"/>
            <a:ext cx="7924800" cy="4953000"/>
          </a:xfrm>
        </p:spPr>
        <p:txBody>
          <a:bodyPr/>
          <a:lstStyle/>
          <a:p>
            <a:r>
              <a:rPr lang="en-US" dirty="0" smtClean="0"/>
              <a:t>IMPORTANT: </a:t>
            </a:r>
          </a:p>
          <a:p>
            <a:pPr marL="68580" indent="0">
              <a:buNone/>
            </a:pPr>
            <a:r>
              <a:rPr lang="en-US" dirty="0" smtClean="0"/>
              <a:t>You must translate the author</a:t>
            </a:r>
            <a:r>
              <a:rPr lang="en-US" dirty="0" smtClean="0">
                <a:latin typeface="Arial"/>
              </a:rPr>
              <a:t>’</a:t>
            </a:r>
            <a:r>
              <a:rPr lang="en-US" dirty="0" smtClean="0"/>
              <a:t>s ideas so that the author’s meaning is maintained!</a:t>
            </a:r>
            <a:br>
              <a:rPr lang="en-US" dirty="0" smtClean="0"/>
            </a:br>
            <a:endParaRPr lang="en-US" dirty="0"/>
          </a:p>
          <a:p>
            <a:r>
              <a:rPr lang="en-US" dirty="0" smtClean="0"/>
              <a:t>When writers paraphrase, they help the reader understand difficult material that was originally written by another author.</a:t>
            </a:r>
            <a:br>
              <a:rPr lang="en-US" dirty="0" smtClean="0"/>
            </a:br>
            <a:endParaRPr lang="en-US" dirty="0" smtClean="0"/>
          </a:p>
          <a:p>
            <a:r>
              <a:rPr lang="en-US" dirty="0" smtClean="0"/>
              <a:t>Paraphrasing helps writers avoid plagiarizing.</a:t>
            </a:r>
            <a:br>
              <a:rPr lang="en-US" dirty="0" smtClean="0"/>
            </a:br>
            <a:endParaRPr lang="en-US" dirty="0" smtClean="0"/>
          </a:p>
          <a:p>
            <a:r>
              <a:rPr lang="en-US" dirty="0" smtClean="0"/>
              <a:t>Must </a:t>
            </a:r>
            <a:r>
              <a:rPr lang="en-US" dirty="0"/>
              <a:t>include either an in-text citation or parenthetical citation</a:t>
            </a:r>
          </a:p>
          <a:p>
            <a:pPr marL="68580" indent="0">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533400" y="381000"/>
            <a:ext cx="7024744" cy="724936"/>
          </a:xfrm>
        </p:spPr>
        <p:txBody>
          <a:bodyPr/>
          <a:lstStyle/>
          <a:p>
            <a:r>
              <a:rPr lang="en-US" dirty="0" smtClean="0"/>
              <a:t>Quoting</a:t>
            </a:r>
            <a:endParaRPr lang="en-US" dirty="0"/>
          </a:p>
        </p:txBody>
      </p:sp>
      <p:sp>
        <p:nvSpPr>
          <p:cNvPr id="53251" name="Rectangle 3"/>
          <p:cNvSpPr>
            <a:spLocks noGrp="1" noChangeArrowheads="1"/>
          </p:cNvSpPr>
          <p:nvPr>
            <p:ph idx="1"/>
          </p:nvPr>
        </p:nvSpPr>
        <p:spPr>
          <a:xfrm>
            <a:off x="457200" y="1219200"/>
            <a:ext cx="8305800" cy="5334000"/>
          </a:xfrm>
        </p:spPr>
        <p:txBody>
          <a:bodyPr>
            <a:normAutofit/>
          </a:bodyPr>
          <a:lstStyle/>
          <a:p>
            <a:pPr marL="457200" indent="-457200">
              <a:lnSpc>
                <a:spcPct val="80000"/>
              </a:lnSpc>
            </a:pPr>
            <a:r>
              <a:rPr lang="en-US" sz="3100" dirty="0"/>
              <a:t>When you quote you present another </a:t>
            </a:r>
            <a:r>
              <a:rPr lang="en-US" sz="3100" dirty="0" smtClean="0"/>
              <a:t>writer</a:t>
            </a:r>
            <a:r>
              <a:rPr lang="en-US" sz="3100" dirty="0" smtClean="0">
                <a:latin typeface="Arial"/>
              </a:rPr>
              <a:t>’</a:t>
            </a:r>
            <a:r>
              <a:rPr lang="en-US" sz="3100" dirty="0" smtClean="0"/>
              <a:t>s </a:t>
            </a:r>
            <a:r>
              <a:rPr lang="en-US" sz="3100" dirty="0"/>
              <a:t>actual words to support your own ideas</a:t>
            </a:r>
            <a:r>
              <a:rPr lang="en-US" sz="3100" dirty="0" smtClean="0"/>
              <a:t>.</a:t>
            </a:r>
            <a:br>
              <a:rPr lang="en-US" sz="3100" dirty="0" smtClean="0"/>
            </a:br>
            <a:r>
              <a:rPr lang="en-US" sz="3100" dirty="0" smtClean="0"/>
              <a:t> </a:t>
            </a:r>
            <a:endParaRPr lang="en-US" sz="3100" dirty="0"/>
          </a:p>
          <a:p>
            <a:pPr marL="457200" indent="-457200">
              <a:lnSpc>
                <a:spcPct val="80000"/>
              </a:lnSpc>
            </a:pPr>
            <a:r>
              <a:rPr lang="en-US" sz="3100" dirty="0"/>
              <a:t>As an academic writer, you will use quotations for four major purposes: </a:t>
            </a:r>
          </a:p>
          <a:p>
            <a:pPr marL="838200" lvl="1" indent="-381000">
              <a:lnSpc>
                <a:spcPct val="80000"/>
              </a:lnSpc>
              <a:buFontTx/>
              <a:buAutoNum type="arabicPeriod"/>
            </a:pPr>
            <a:r>
              <a:rPr lang="en-US" sz="2700" dirty="0"/>
              <a:t>to support your </a:t>
            </a:r>
            <a:r>
              <a:rPr lang="en-US" sz="2700" dirty="0" smtClean="0"/>
              <a:t>ideas and/or claims</a:t>
            </a:r>
          </a:p>
          <a:p>
            <a:pPr marL="838200" lvl="1" indent="-381000">
              <a:lnSpc>
                <a:spcPct val="80000"/>
              </a:lnSpc>
              <a:buFontTx/>
              <a:buAutoNum type="arabicPeriod"/>
            </a:pPr>
            <a:r>
              <a:rPr lang="en-US" sz="2700" dirty="0"/>
              <a:t>t</a:t>
            </a:r>
            <a:r>
              <a:rPr lang="en-US" sz="2700" dirty="0" smtClean="0"/>
              <a:t>o give credibility to your ideas</a:t>
            </a:r>
            <a:endParaRPr lang="en-US" sz="2700" dirty="0"/>
          </a:p>
          <a:p>
            <a:pPr marL="838200" lvl="1" indent="-381000">
              <a:lnSpc>
                <a:spcPct val="80000"/>
              </a:lnSpc>
              <a:buFontTx/>
              <a:buAutoNum type="arabicPeriod"/>
            </a:pPr>
            <a:r>
              <a:rPr lang="en-US" sz="2700" dirty="0"/>
              <a:t>to preserve </a:t>
            </a:r>
            <a:r>
              <a:rPr lang="en-US" sz="2700" dirty="0" smtClean="0"/>
              <a:t>the language the author intended</a:t>
            </a:r>
            <a:endParaRPr lang="en-US" sz="2700" dirty="0"/>
          </a:p>
          <a:p>
            <a:pPr marL="838200" lvl="1" indent="-381000">
              <a:lnSpc>
                <a:spcPct val="80000"/>
              </a:lnSpc>
              <a:buFontTx/>
              <a:buAutoNum type="arabicPeriod"/>
            </a:pPr>
            <a:r>
              <a:rPr lang="en-US" sz="2700" dirty="0" smtClean="0"/>
              <a:t>to highlight a particularly striking phrase, sentence, or passage by quoting the original</a:t>
            </a:r>
            <a:endParaRPr lang="en-US" sz="31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10187</TotalTime>
  <Words>1406</Words>
  <Application>Microsoft Macintosh PowerPoint</Application>
  <PresentationFormat>On-screen Show (4:3)</PresentationFormat>
  <Paragraphs>124</Paragraphs>
  <Slides>21</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Century Gothic</vt:lpstr>
      <vt:lpstr>ＭＳ Ｐゴシック</vt:lpstr>
      <vt:lpstr>ＭＳ ゴシック</vt:lpstr>
      <vt:lpstr>Tahoma</vt:lpstr>
      <vt:lpstr>Wingdings</vt:lpstr>
      <vt:lpstr>Wingdings 2</vt:lpstr>
      <vt:lpstr>Arial</vt:lpstr>
      <vt:lpstr>Austin</vt:lpstr>
      <vt:lpstr>Paraphrasing and Quoting</vt:lpstr>
      <vt:lpstr>What is Plagiarism?</vt:lpstr>
      <vt:lpstr>Mistakes We Might Make:</vt:lpstr>
      <vt:lpstr>What is Common Knowledge?</vt:lpstr>
      <vt:lpstr>How to Cite Right:</vt:lpstr>
      <vt:lpstr>Summarizing</vt:lpstr>
      <vt:lpstr>Paraphrasing</vt:lpstr>
      <vt:lpstr>Paraphrasing Con’t</vt:lpstr>
      <vt:lpstr>Quoting</vt:lpstr>
      <vt:lpstr>Quoting Con’t</vt:lpstr>
      <vt:lpstr>PLAGIARISM in Action</vt:lpstr>
      <vt:lpstr>The Original text</vt:lpstr>
      <vt:lpstr>Copying Words Directly</vt:lpstr>
      <vt:lpstr>Copying Words Directly</vt:lpstr>
      <vt:lpstr>Paraphrasing</vt:lpstr>
      <vt:lpstr>Paraphrasing</vt:lpstr>
      <vt:lpstr>Blending (both methods)</vt:lpstr>
      <vt:lpstr>Blending (both methods)</vt:lpstr>
      <vt:lpstr>Resources used for this presentation</vt:lpstr>
      <vt:lpstr>When in doubt…</vt:lpstr>
      <vt:lpstr>How to cite a website…</vt:lpstr>
    </vt:vector>
  </TitlesOfParts>
  <Company>The University of Texas at San Antonio</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Avoid Plagiarism</dc:title>
  <dc:creator>Melissa.Thomas</dc:creator>
  <cp:lastModifiedBy>Microsoft Office User</cp:lastModifiedBy>
  <cp:revision>46</cp:revision>
  <dcterms:created xsi:type="dcterms:W3CDTF">2006-04-25T21:16:27Z</dcterms:created>
  <dcterms:modified xsi:type="dcterms:W3CDTF">2017-08-10T15:43:21Z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-1952357239</vt:i4>
  </property>
  <property fmtid="{D5CDD505-2E9C-101B-9397-08002B2CF9AE}" pid="3" name="_EmailSubject">
    <vt:lpwstr>website</vt:lpwstr>
  </property>
  <property fmtid="{D5CDD505-2E9C-101B-9397-08002B2CF9AE}" pid="4" name="_AuthorEmail">
    <vt:lpwstr>Melissa.Thomas@utsa.edu</vt:lpwstr>
  </property>
  <property fmtid="{D5CDD505-2E9C-101B-9397-08002B2CF9AE}" pid="5" name="_AuthorEmailDisplayName">
    <vt:lpwstr>Melissa Thomas</vt:lpwstr>
  </property>
  <property fmtid="{D5CDD505-2E9C-101B-9397-08002B2CF9AE}" pid="6" name="_ReviewingToolsShownOnce">
    <vt:lpwstr/>
  </property>
</Properties>
</file>