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1" r:id="rId4"/>
    <p:sldId id="280" r:id="rId5"/>
    <p:sldId id="279" r:id="rId6"/>
    <p:sldId id="258" r:id="rId7"/>
    <p:sldId id="259" r:id="rId8"/>
    <p:sldId id="260" r:id="rId9"/>
    <p:sldId id="265" r:id="rId10"/>
    <p:sldId id="267" r:id="rId11"/>
    <p:sldId id="268" r:id="rId12"/>
    <p:sldId id="261" r:id="rId13"/>
    <p:sldId id="262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218"/>
    <p:restoredTop sz="94653"/>
  </p:normalViewPr>
  <p:slideViewPr>
    <p:cSldViewPr>
      <p:cViewPr>
        <p:scale>
          <a:sx n="70" d="100"/>
          <a:sy n="70" d="100"/>
        </p:scale>
        <p:origin x="272" y="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148675-F9FA-45A8-9C4B-E26B3E52E996}" type="datetimeFigureOut">
              <a:rPr lang="en-US" smtClean="0"/>
              <a:pPr/>
              <a:t>9/14/18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9E4922-354F-4C58-B2E0-F977F6C17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148675-F9FA-45A8-9C4B-E26B3E52E996}" type="datetimeFigureOut">
              <a:rPr lang="en-US" smtClean="0"/>
              <a:pPr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9E4922-354F-4C58-B2E0-F977F6C17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148675-F9FA-45A8-9C4B-E26B3E52E996}" type="datetimeFigureOut">
              <a:rPr lang="en-US" smtClean="0"/>
              <a:pPr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9E4922-354F-4C58-B2E0-F977F6C17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148675-F9FA-45A8-9C4B-E26B3E52E996}" type="datetimeFigureOut">
              <a:rPr lang="en-US" smtClean="0"/>
              <a:pPr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9E4922-354F-4C58-B2E0-F977F6C17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148675-F9FA-45A8-9C4B-E26B3E52E996}" type="datetimeFigureOut">
              <a:rPr lang="en-US" smtClean="0"/>
              <a:pPr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9E4922-354F-4C58-B2E0-F977F6C17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148675-F9FA-45A8-9C4B-E26B3E52E996}" type="datetimeFigureOut">
              <a:rPr lang="en-US" smtClean="0"/>
              <a:pPr/>
              <a:t>9/14/18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9E4922-354F-4C58-B2E0-F977F6C17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148675-F9FA-45A8-9C4B-E26B3E52E996}" type="datetimeFigureOut">
              <a:rPr lang="en-US" smtClean="0"/>
              <a:pPr/>
              <a:t>9/14/18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9E4922-354F-4C58-B2E0-F977F6C17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148675-F9FA-45A8-9C4B-E26B3E52E996}" type="datetimeFigureOut">
              <a:rPr lang="en-US" smtClean="0"/>
              <a:pPr/>
              <a:t>9/14/18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9E4922-354F-4C58-B2E0-F977F6C17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148675-F9FA-45A8-9C4B-E26B3E52E996}" type="datetimeFigureOut">
              <a:rPr lang="en-US" smtClean="0"/>
              <a:pPr/>
              <a:t>9/14/18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9E4922-354F-4C58-B2E0-F977F6C17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9148675-F9FA-45A8-9C4B-E26B3E52E996}" type="datetimeFigureOut">
              <a:rPr lang="en-US" smtClean="0"/>
              <a:pPr/>
              <a:t>9/14/18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9E4922-354F-4C58-B2E0-F977F6C17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148675-F9FA-45A8-9C4B-E26B3E52E996}" type="datetimeFigureOut">
              <a:rPr lang="en-US" smtClean="0"/>
              <a:pPr/>
              <a:t>9/14/18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9E4922-354F-4C58-B2E0-F977F6C17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9148675-F9FA-45A8-9C4B-E26B3E52E996}" type="datetimeFigureOut">
              <a:rPr lang="en-US" smtClean="0"/>
              <a:pPr/>
              <a:t>9/14/18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19E4922-354F-4C58-B2E0-F977F6C17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ryculture.com/" TargetMode="External"/><Relationship Id="rId4" Type="http://schemas.openxmlformats.org/officeDocument/2006/relationships/hyperlink" Target="http://www.unc.edu/~hhalpin/ThingsFallApart/links.html" TargetMode="External"/><Relationship Id="rId5" Type="http://schemas.openxmlformats.org/officeDocument/2006/relationships/hyperlink" Target="http://www.stfrancis.edu/content/en/student/achebe/chinua/igbo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indseyfidler.blogspot.com/2007_06_01_archive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457200"/>
            <a:ext cx="5867400" cy="5965825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ernard MT Condensed" pitchFamily="18" charset="0"/>
              </a:rPr>
              <a:t>Introduction to Chinua Achebe and </a:t>
            </a:r>
            <a:r>
              <a:rPr lang="en-US" sz="7200" u="sng" dirty="0" smtClean="0">
                <a:latin typeface="Bernard MT Condensed" pitchFamily="18" charset="0"/>
              </a:rPr>
              <a:t>Things Fall Apart</a:t>
            </a:r>
            <a:r>
              <a:rPr lang="en-US" sz="8000" u="sng" dirty="0" smtClean="0">
                <a:latin typeface="Bernard MT Condensed" pitchFamily="18" charset="0"/>
              </a:rPr>
              <a:t/>
            </a:r>
            <a:br>
              <a:rPr lang="en-US" sz="8000" u="sng" dirty="0" smtClean="0">
                <a:latin typeface="Bernard MT Condensed" pitchFamily="18" charset="0"/>
              </a:rPr>
            </a:br>
            <a:endParaRPr lang="en-US" sz="8000" dirty="0">
              <a:latin typeface="Bernard MT Condensed" pitchFamily="18" charset="0"/>
            </a:endParaRPr>
          </a:p>
        </p:txBody>
      </p:sp>
      <p:pic>
        <p:nvPicPr>
          <p:cNvPr id="4" name="Picture 3" descr="Chinua Achebe Things Fall Ap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81000"/>
            <a:ext cx="3098584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 smtClean="0"/>
              <a:t>Nigeria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3600" b="1" dirty="0" smtClean="0"/>
              <a:t>Democracy was finally established in 1999.</a:t>
            </a:r>
          </a:p>
          <a:p>
            <a:pPr eaLnBrk="1" hangingPunct="1">
              <a:defRPr/>
            </a:pPr>
            <a:endParaRPr lang="en-US" sz="3600" b="1" dirty="0" smtClean="0"/>
          </a:p>
          <a:p>
            <a:pPr eaLnBrk="1" hangingPunct="1">
              <a:defRPr/>
            </a:pPr>
            <a:r>
              <a:rPr lang="en-US" sz="3600" b="1" dirty="0" smtClean="0"/>
              <a:t>This history of violence &amp; oppression in Africa affected Achebe and telling this story became one of his purposes in writing </a:t>
            </a:r>
            <a:r>
              <a:rPr lang="en-US" sz="3600" b="1" i="1" dirty="0" smtClean="0"/>
              <a:t>Things Fall Apart.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945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solidFill>
                  <a:schemeClr val="tx1"/>
                </a:solidFill>
              </a:rPr>
              <a:t>Things Fall Apart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109728" indent="0" eaLnBrk="1" hangingPunct="1">
              <a:lnSpc>
                <a:spcPct val="90000"/>
              </a:lnSpc>
              <a:buNone/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Set in the late 1800s-early 1900s or sometime during the British conquest of Nigeria, which lasted from 1890-1906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Published in 1958 while Nigeria was still under colonial rule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About the clash between the traditional Ibo (native) culture and the missionaries and colonizers of Britain</a:t>
            </a:r>
          </a:p>
        </p:txBody>
      </p:sp>
    </p:spTree>
    <p:extLst>
      <p:ext uri="{BB962C8B-B14F-4D97-AF65-F5344CB8AC3E}">
        <p14:creationId xmlns:p14="http://schemas.microsoft.com/office/powerpoint/2010/main" val="350841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Tells the story of </a:t>
            </a:r>
            <a:r>
              <a:rPr lang="en-US" dirty="0" err="1" smtClean="0"/>
              <a:t>Okonkwo</a:t>
            </a:r>
            <a:r>
              <a:rPr lang="en-US" dirty="0" smtClean="0"/>
              <a:t>, an overly masculine leader and wrestling champion in the fictional Nigerian village of </a:t>
            </a:r>
            <a:r>
              <a:rPr lang="en-US" dirty="0" err="1" smtClean="0"/>
              <a:t>Umuofia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Focuses on </a:t>
            </a:r>
            <a:r>
              <a:rPr lang="en-US" dirty="0" err="1" smtClean="0"/>
              <a:t>Okonkwo</a:t>
            </a:r>
            <a:r>
              <a:rPr lang="en-US" dirty="0" smtClean="0"/>
              <a:t>, his wives and children, the Igbo (Ibo) community in which he lives, and the white missionaries who attempt to introduce Christianity to the Igbo culture.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Uses superstition and folklore to tell </a:t>
            </a:r>
            <a:r>
              <a:rPr lang="en-US" dirty="0" err="1" smtClean="0"/>
              <a:t>Okonkwo’s</a:t>
            </a:r>
            <a:r>
              <a:rPr lang="en-US" dirty="0" smtClean="0"/>
              <a:t> sad story; his life takes a wrong turn after he participates in a terrible crime in order to avoid looking effeminate.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 smtClean="0">
                <a:solidFill>
                  <a:schemeClr val="tx1"/>
                </a:solidFill>
              </a:rPr>
              <a:t>Things Fall Apart </a:t>
            </a:r>
            <a:endParaRPr lang="en-US" b="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648200" cy="5376672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Different cultures are not necessarily unequal</a:t>
            </a:r>
            <a:r>
              <a:rPr lang="en-US" sz="1600" dirty="0" smtClean="0"/>
              <a:t>; this superior/inferior belief will lead to eventual tension and destruction of both cultures. 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Cultures are dynamic; they must be flexible and evolve with changing outside forces. 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Masculinity and femininity should not be viewed in very strict terms. Such cut and dry perspective does not allow a person to adapt to their surroundings. 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Success and failure are self-determined. We as human beings define them, in our own individual terms, as suited to our needs, values, and cultural experiences. </a:t>
            </a:r>
            <a:endParaRPr lang="en-US" sz="1600" dirty="0"/>
          </a:p>
        </p:txBody>
      </p:sp>
      <p:pic>
        <p:nvPicPr>
          <p:cNvPr id="5" name="Content Placeholder 4" descr="Things_Fall_Apart ima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20162" y="1481138"/>
            <a:ext cx="3094675" cy="452596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Themes in </a:t>
            </a:r>
            <a:r>
              <a:rPr lang="en-US" u="sng" dirty="0" smtClean="0"/>
              <a:t>Things Fall Apart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IBO VILLAGE SCENE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13317" name="Picture 6" descr="VILLAGE SCEN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143750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785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 smtClean="0"/>
              <a:t>A MUD HOUSE</a:t>
            </a:r>
            <a:endParaRPr lang="en-US" sz="4800" b="1" dirty="0"/>
          </a:p>
        </p:txBody>
      </p:sp>
      <p:pic>
        <p:nvPicPr>
          <p:cNvPr id="14339" name="Content Placeholder 5" descr="mudhous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981200"/>
            <a:ext cx="5707063" cy="3662363"/>
          </a:xfrm>
        </p:spPr>
      </p:pic>
    </p:spTree>
    <p:extLst>
      <p:ext uri="{BB962C8B-B14F-4D97-AF65-F5344CB8AC3E}">
        <p14:creationId xmlns:p14="http://schemas.microsoft.com/office/powerpoint/2010/main" val="174302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A NIGERIAN FARM LIKE OKONKWO’S</a:t>
            </a:r>
            <a:endParaRPr lang="en-US" b="1" dirty="0"/>
          </a:p>
        </p:txBody>
      </p:sp>
      <p:pic>
        <p:nvPicPr>
          <p:cNvPr id="15363" name="Content Placeholder 6" descr="A Nigerian farm, like Okonkwo'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1905000"/>
            <a:ext cx="5002213" cy="3978275"/>
          </a:xfrm>
        </p:spPr>
      </p:pic>
    </p:spTree>
    <p:extLst>
      <p:ext uri="{BB962C8B-B14F-4D97-AF65-F5344CB8AC3E}">
        <p14:creationId xmlns:p14="http://schemas.microsoft.com/office/powerpoint/2010/main" val="24004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IBO WARRIORS</a:t>
            </a:r>
            <a:endParaRPr lang="en-US" b="1" dirty="0"/>
          </a:p>
        </p:txBody>
      </p:sp>
      <p:pic>
        <p:nvPicPr>
          <p:cNvPr id="16387" name="Content Placeholder 3" descr="MASKED GU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219200"/>
            <a:ext cx="5527675" cy="5486400"/>
          </a:xfrm>
        </p:spPr>
      </p:pic>
    </p:spTree>
    <p:extLst>
      <p:ext uri="{BB962C8B-B14F-4D97-AF65-F5344CB8AC3E}">
        <p14:creationId xmlns:p14="http://schemas.microsoft.com/office/powerpoint/2010/main" val="39357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 smtClean="0"/>
              <a:t>IBO WRESTLERS</a:t>
            </a:r>
            <a:endParaRPr lang="en-US" sz="4800" b="1" dirty="0"/>
          </a:p>
        </p:txBody>
      </p:sp>
      <p:pic>
        <p:nvPicPr>
          <p:cNvPr id="17411" name="Content Placeholder 3" descr="wrestling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1447800"/>
            <a:ext cx="3094038" cy="4213225"/>
          </a:xfrm>
        </p:spPr>
      </p:pic>
    </p:spTree>
    <p:extLst>
      <p:ext uri="{BB962C8B-B14F-4D97-AF65-F5344CB8AC3E}">
        <p14:creationId xmlns:p14="http://schemas.microsoft.com/office/powerpoint/2010/main" val="16861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 smtClean="0"/>
              <a:t>IBO DANCERS</a:t>
            </a:r>
            <a:endParaRPr lang="en-US" sz="4800" b="1" dirty="0"/>
          </a:p>
        </p:txBody>
      </p:sp>
      <p:pic>
        <p:nvPicPr>
          <p:cNvPr id="18435" name="Content Placeholder 3" descr="ibo dan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1905000"/>
            <a:ext cx="5314950" cy="3608388"/>
          </a:xfrm>
        </p:spPr>
      </p:pic>
    </p:spTree>
    <p:extLst>
      <p:ext uri="{BB962C8B-B14F-4D97-AF65-F5344CB8AC3E}">
        <p14:creationId xmlns:p14="http://schemas.microsoft.com/office/powerpoint/2010/main" val="10682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481328"/>
            <a:ext cx="4343400" cy="5376672"/>
          </a:xfrm>
        </p:spPr>
        <p:txBody>
          <a:bodyPr>
            <a:normAutofit fontScale="62500" lnSpcReduction="20000"/>
          </a:bodyPr>
          <a:lstStyle/>
          <a:p>
            <a:r>
              <a:rPr lang="en-US" sz="3500" dirty="0" smtClean="0"/>
              <a:t>Born Albert </a:t>
            </a:r>
            <a:r>
              <a:rPr lang="en-US" sz="3500" dirty="0" err="1" smtClean="0"/>
              <a:t>Chinualumogu</a:t>
            </a:r>
            <a:r>
              <a:rPr lang="en-US" sz="3500" dirty="0" smtClean="0"/>
              <a:t> Achebe in 1930 in Nigeria; died 2013</a:t>
            </a:r>
          </a:p>
          <a:p>
            <a:endParaRPr lang="en-US" sz="3500" dirty="0" smtClean="0"/>
          </a:p>
          <a:p>
            <a:r>
              <a:rPr lang="en-US" sz="3500" dirty="0" smtClean="0"/>
              <a:t>Born to Ibo parents who were deeply Protestant; he was raised in the Protestant denomination</a:t>
            </a:r>
            <a:br>
              <a:rPr lang="en-US" sz="3500" dirty="0" smtClean="0"/>
            </a:br>
            <a:endParaRPr lang="en-US" sz="3500" dirty="0" smtClean="0"/>
          </a:p>
          <a:p>
            <a:r>
              <a:rPr lang="en-US" sz="3500" dirty="0" smtClean="0"/>
              <a:t>Highly educated, often wrote about traditional African culture</a:t>
            </a:r>
            <a:endParaRPr lang="en-US" sz="3500" dirty="0"/>
          </a:p>
          <a:p>
            <a:endParaRPr lang="en-US" sz="3500" dirty="0"/>
          </a:p>
          <a:p>
            <a:r>
              <a:rPr lang="en-US" sz="3500" dirty="0" smtClean="0"/>
              <a:t>Called the “father of African literature” </a:t>
            </a:r>
          </a:p>
          <a:p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Chinua Achebe? </a:t>
            </a:r>
            <a:endParaRPr lang="en-US" dirty="0"/>
          </a:p>
        </p:txBody>
      </p:sp>
      <p:pic>
        <p:nvPicPr>
          <p:cNvPr id="6" name="Picture 5" descr="chinua ache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19200"/>
            <a:ext cx="4114800" cy="514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 smtClean="0"/>
              <a:t>IBO MEN AND BOYS</a:t>
            </a:r>
            <a:endParaRPr lang="en-US" sz="4800" b="1" dirty="0"/>
          </a:p>
        </p:txBody>
      </p:sp>
      <p:pic>
        <p:nvPicPr>
          <p:cNvPr id="20483" name="Content Placeholder 3" descr="Igbo_Peopl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1219200"/>
            <a:ext cx="5219700" cy="5448300"/>
          </a:xfrm>
        </p:spPr>
      </p:pic>
    </p:spTree>
    <p:extLst>
      <p:ext uri="{BB962C8B-B14F-4D97-AF65-F5344CB8AC3E}">
        <p14:creationId xmlns:p14="http://schemas.microsoft.com/office/powerpoint/2010/main" val="12034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 smtClean="0"/>
              <a:t>NIGERIAN DANCE MASK</a:t>
            </a:r>
            <a:endParaRPr lang="en-US" sz="4800" b="1" dirty="0"/>
          </a:p>
        </p:txBody>
      </p:sp>
      <p:pic>
        <p:nvPicPr>
          <p:cNvPr id="21507" name="Content Placeholder 3" descr="Nigerian dance mas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1219200"/>
            <a:ext cx="4876800" cy="5410200"/>
          </a:xfrm>
        </p:spPr>
      </p:pic>
    </p:spTree>
    <p:extLst>
      <p:ext uri="{BB962C8B-B14F-4D97-AF65-F5344CB8AC3E}">
        <p14:creationId xmlns:p14="http://schemas.microsoft.com/office/powerpoint/2010/main" val="17366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 smtClean="0"/>
              <a:t>A CHRISTIAN CHURCH</a:t>
            </a:r>
            <a:endParaRPr lang="en-US" sz="4800" b="1" dirty="0"/>
          </a:p>
        </p:txBody>
      </p:sp>
      <p:pic>
        <p:nvPicPr>
          <p:cNvPr id="22531" name="Content Placeholder 3" descr="christian chur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2057400"/>
            <a:ext cx="4545013" cy="3392488"/>
          </a:xfrm>
        </p:spPr>
      </p:pic>
    </p:spTree>
    <p:extLst>
      <p:ext uri="{BB962C8B-B14F-4D97-AF65-F5344CB8AC3E}">
        <p14:creationId xmlns:p14="http://schemas.microsoft.com/office/powerpoint/2010/main" val="11897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 smtClean="0"/>
              <a:t>SOURCES FOR PICTURES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959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 smtClean="0">
                <a:hlinkClick r:id="rId2"/>
              </a:rPr>
              <a:t>http://lindseyfidler.blogspot.com/2007_06_01_archive.html</a:t>
            </a: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 </a:t>
            </a:r>
          </a:p>
          <a:p>
            <a:pPr>
              <a:buFont typeface="Wingdings" pitchFamily="2" charset="2"/>
              <a:buNone/>
              <a:defRPr/>
            </a:pPr>
            <a:r>
              <a:rPr lang="en-US" u="sng" dirty="0" smtClean="0">
                <a:hlinkClick r:id="rId3"/>
              </a:rPr>
              <a:t>http://www.everyculture.com</a:t>
            </a: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 </a:t>
            </a:r>
          </a:p>
          <a:p>
            <a:pPr>
              <a:buFont typeface="Wingdings" pitchFamily="2" charset="2"/>
              <a:buNone/>
              <a:defRPr/>
            </a:pPr>
            <a:r>
              <a:rPr lang="en-US" u="sng" dirty="0" smtClean="0">
                <a:hlinkClick r:id="rId4"/>
              </a:rPr>
              <a:t>http://www.unc.edu/~hhalpin/ThingsFallApart/links.html</a:t>
            </a: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 </a:t>
            </a:r>
          </a:p>
          <a:p>
            <a:pPr>
              <a:buFont typeface="Wingdings" pitchFamily="2" charset="2"/>
              <a:buNone/>
              <a:defRPr/>
            </a:pPr>
            <a:r>
              <a:rPr lang="en-US" u="sng" dirty="0" smtClean="0">
                <a:hlinkClick r:id="rId5"/>
              </a:rPr>
              <a:t>http://www.stfrancis.edu/content/en/student/achebe/chinua/igbo.htm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4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/>
              <a:t>FIND AFRICA…</a:t>
            </a:r>
            <a:endParaRPr lang="en-US" dirty="0"/>
          </a:p>
        </p:txBody>
      </p:sp>
      <p:pic>
        <p:nvPicPr>
          <p:cNvPr id="8" name="Picture 7" descr="Screen Shot 2015-03-15 at 8.10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2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3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3-15 at 8.04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6635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Nig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839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4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important to Achebe?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Politics and African colonization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African Culture, Family, and Tradition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0" y="1447800"/>
            <a:ext cx="4497388" cy="393825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He wrote </a:t>
            </a:r>
            <a:r>
              <a:rPr lang="en-US" b="1" dirty="0" smtClean="0"/>
              <a:t>satirical </a:t>
            </a:r>
            <a:r>
              <a:rPr lang="en-US" dirty="0" smtClean="0"/>
              <a:t>and </a:t>
            </a:r>
            <a:r>
              <a:rPr lang="en-US" b="1" dirty="0" smtClean="0"/>
              <a:t>serious</a:t>
            </a:r>
            <a:r>
              <a:rPr lang="en-US" dirty="0" smtClean="0"/>
              <a:t> literature about the </a:t>
            </a:r>
            <a:r>
              <a:rPr lang="en-US" b="1" dirty="0" smtClean="0"/>
              <a:t>weakening</a:t>
            </a:r>
            <a:r>
              <a:rPr lang="en-US" dirty="0" smtClean="0"/>
              <a:t> </a:t>
            </a:r>
            <a:r>
              <a:rPr lang="en-US" b="1" dirty="0" smtClean="0"/>
              <a:t>African culture under European (British) colonization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dirty="0" smtClean="0"/>
              <a:t>He </a:t>
            </a:r>
            <a:r>
              <a:rPr lang="en-US" b="1" dirty="0" smtClean="0"/>
              <a:t>critiqued the corrupt Nigerian and British governments that controlled the Ibo people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dirty="0" smtClean="0"/>
              <a:t>He criticized the unstable Nigerian government.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498975" cy="4014457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b="1" dirty="0" smtClean="0"/>
              <a:t>Oral tradition</a:t>
            </a:r>
            <a:r>
              <a:rPr lang="en-US" dirty="0" smtClean="0"/>
              <a:t>, such as folk tales and songs, and verbal descriptions of life and life lessons—Achebe tried to keep alive important aspects of the Ibo culture in his writing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Family and relationships </a:t>
            </a:r>
            <a:r>
              <a:rPr lang="en-US" dirty="0" smtClean="0"/>
              <a:t>in the light of African colonization were a large part of Achebe’s literature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  <p:bldP spid="7" grpId="0" build="p" animBg="1"/>
      <p:bldP spid="6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943600"/>
            <a:ext cx="8167576" cy="457200"/>
          </a:xfrm>
        </p:spPr>
        <p:txBody>
          <a:bodyPr/>
          <a:lstStyle/>
          <a:p>
            <a:r>
              <a:rPr lang="en-US" sz="4100" dirty="0" smtClean="0"/>
              <a:t>What did Achebe write about? </a:t>
            </a:r>
            <a:endParaRPr lang="en-US" sz="41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2"/>
          </p:nvPr>
        </p:nvSpPr>
        <p:spPr>
          <a:xfrm>
            <a:off x="-609600" y="685800"/>
            <a:ext cx="8077200" cy="914400"/>
          </a:xfrm>
        </p:spPr>
        <p:txBody>
          <a:bodyPr>
            <a:noAutofit/>
          </a:bodyPr>
          <a:lstStyle/>
          <a:p>
            <a:r>
              <a:rPr lang="en-US" sz="2800" b="1" i="1" u="sng" dirty="0" smtClean="0"/>
              <a:t>African Colonialism and Culture</a:t>
            </a:r>
            <a:endParaRPr lang="en-US" sz="2800" b="1" i="1" u="sng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7479792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Achebe looked at the </a:t>
            </a:r>
            <a:r>
              <a:rPr lang="en-US" b="1" dirty="0" smtClean="0"/>
              <a:t>African experience under white Christian colonialism as a “systematic emasculation of the entire African culture</a:t>
            </a:r>
            <a:r>
              <a:rPr lang="en-US" dirty="0" smtClean="0"/>
              <a:t>” (Nigerian professor Ernest N. </a:t>
            </a:r>
            <a:r>
              <a:rPr lang="en-US" dirty="0" err="1" smtClean="0"/>
              <a:t>Emenyonu</a:t>
            </a:r>
            <a:r>
              <a:rPr lang="en-US" dirty="0" smtClean="0"/>
              <a:t>). 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Urban development threatening African traditions.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Important note:</a:t>
            </a:r>
            <a:r>
              <a:rPr lang="en-US" dirty="0" smtClean="0"/>
              <a:t> He tries </a:t>
            </a:r>
            <a:r>
              <a:rPr lang="en-US" i="1" dirty="0" smtClean="0"/>
              <a:t>not</a:t>
            </a:r>
            <a:r>
              <a:rPr lang="en-US" dirty="0" smtClean="0"/>
              <a:t> to take a side; he remains as neutral as possible in his writing</a:t>
            </a:r>
            <a:r>
              <a:rPr lang="en-US" dirty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build="p"/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45" y="5715000"/>
            <a:ext cx="8167576" cy="457200"/>
          </a:xfrm>
        </p:spPr>
        <p:txBody>
          <a:bodyPr/>
          <a:lstStyle/>
          <a:p>
            <a:r>
              <a:rPr lang="en-US" sz="4100" dirty="0" smtClean="0"/>
              <a:t>About what did Achebe write? </a:t>
            </a:r>
            <a:endParaRPr lang="en-US" sz="41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2"/>
          </p:nvPr>
        </p:nvSpPr>
        <p:spPr>
          <a:xfrm>
            <a:off x="2209800" y="228600"/>
            <a:ext cx="5041392" cy="914400"/>
          </a:xfrm>
        </p:spPr>
        <p:txBody>
          <a:bodyPr>
            <a:normAutofit/>
          </a:bodyPr>
          <a:lstStyle/>
          <a:p>
            <a:pPr algn="ctr"/>
            <a:r>
              <a:rPr lang="en-US" sz="2800" b="1" i="1" u="sng" dirty="0" smtClean="0"/>
              <a:t>Masculinity and Femininity </a:t>
            </a:r>
            <a:endParaRPr lang="en-US" sz="2800" b="1" i="1" u="sng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8458200" cy="475488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Many of his main characters portray a traditional, patriarchal Ibo (Igbo) society. (Ibo are the people of southeastern Nigeria.)    </a:t>
            </a:r>
          </a:p>
          <a:p>
            <a:pPr lvl="1"/>
            <a:r>
              <a:rPr lang="en-US" dirty="0" smtClean="0"/>
              <a:t>Men take numerous wives</a:t>
            </a:r>
          </a:p>
          <a:p>
            <a:pPr lvl="1"/>
            <a:r>
              <a:rPr lang="en-US" dirty="0" smtClean="0"/>
              <a:t>Women are beaten regularly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It has been argued that the presence of such masculinity is simply a description of the society from which he comes and can be seen as an indictment of those gender roles.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Some of his female characters represent balance and go against the regular male character that shuns femininity as a bad thing.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build="p"/>
      <p:bldP spid="1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Nigeria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85800"/>
            <a:ext cx="82296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Most populous country in Africa </a:t>
            </a:r>
            <a:br>
              <a:rPr lang="en-US" b="1" dirty="0" smtClean="0"/>
            </a:br>
            <a:r>
              <a:rPr lang="en-US" b="1" dirty="0" smtClean="0"/>
              <a:t>(approx. 196.9 million)</a:t>
            </a:r>
            <a:br>
              <a:rPr lang="en-US" b="1" dirty="0" smtClean="0"/>
            </a:br>
            <a:endParaRPr lang="en-US" b="1" dirty="0"/>
          </a:p>
          <a:p>
            <a:pPr eaLnBrk="1" hangingPunct="1">
              <a:defRPr/>
            </a:pPr>
            <a:r>
              <a:rPr lang="en-US" b="1" dirty="0"/>
              <a:t>T</a:t>
            </a:r>
            <a:r>
              <a:rPr lang="en-US" b="1" dirty="0" smtClean="0"/>
              <a:t>wice the size of California</a:t>
            </a:r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Large oil supplier to the U.S.</a:t>
            </a:r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Under British rule from 1900 until 1960, when independence was finally achieved</a:t>
            </a:r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From 1966-1999, Nigeria was ruled by a series of military dictators</a:t>
            </a:r>
          </a:p>
        </p:txBody>
      </p:sp>
    </p:spTree>
    <p:extLst>
      <p:ext uri="{BB962C8B-B14F-4D97-AF65-F5344CB8AC3E}">
        <p14:creationId xmlns:p14="http://schemas.microsoft.com/office/powerpoint/2010/main" val="225890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E36305"/>
      </a:dk2>
      <a:lt2>
        <a:srgbClr val="FCBA8A"/>
      </a:lt2>
      <a:accent1>
        <a:srgbClr val="FF0000"/>
      </a:accent1>
      <a:accent2>
        <a:srgbClr val="FFCA0C"/>
      </a:accent2>
      <a:accent3>
        <a:srgbClr val="DE6C36"/>
      </a:accent3>
      <a:accent4>
        <a:srgbClr val="F9B639"/>
      </a:accent4>
      <a:accent5>
        <a:srgbClr val="C00000"/>
      </a:accent5>
      <a:accent6>
        <a:srgbClr val="FA8D3D"/>
      </a:accent6>
      <a:hlink>
        <a:srgbClr val="FFDE66"/>
      </a:hlink>
      <a:folHlink>
        <a:srgbClr val="FFF8E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24651</TotalTime>
  <Words>361</Words>
  <Application>Microsoft Macintosh PowerPoint</Application>
  <PresentationFormat>On-screen Show (4:3)</PresentationFormat>
  <Paragraphs>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Bernard MT Condensed</vt:lpstr>
      <vt:lpstr>Lucida Sans Unicode</vt:lpstr>
      <vt:lpstr>Verdana</vt:lpstr>
      <vt:lpstr>Wingdings</vt:lpstr>
      <vt:lpstr>Wingdings 2</vt:lpstr>
      <vt:lpstr>Wingdings 3</vt:lpstr>
      <vt:lpstr>Concourse</vt:lpstr>
      <vt:lpstr>Introduction to Chinua Achebe and Things Fall Apart </vt:lpstr>
      <vt:lpstr>Who is Chinua Achebe? </vt:lpstr>
      <vt:lpstr>FIND AFRICA…</vt:lpstr>
      <vt:lpstr>PowerPoint Presentation</vt:lpstr>
      <vt:lpstr>PowerPoint Presentation</vt:lpstr>
      <vt:lpstr>What was important to Achebe? </vt:lpstr>
      <vt:lpstr>What did Achebe write about? </vt:lpstr>
      <vt:lpstr>About what did Achebe write? </vt:lpstr>
      <vt:lpstr>Nigeria</vt:lpstr>
      <vt:lpstr>Nigeria</vt:lpstr>
      <vt:lpstr>Things Fall Apart </vt:lpstr>
      <vt:lpstr>Things Fall Apart </vt:lpstr>
      <vt:lpstr>Themes in Things Fall Apart</vt:lpstr>
      <vt:lpstr>IBO VILLAGE SCENE</vt:lpstr>
      <vt:lpstr>A MUD HOUSE</vt:lpstr>
      <vt:lpstr>A NIGERIAN FARM LIKE OKONKWO’S</vt:lpstr>
      <vt:lpstr>IBO WARRIORS</vt:lpstr>
      <vt:lpstr>IBO WRESTLERS</vt:lpstr>
      <vt:lpstr>IBO DANCERS</vt:lpstr>
      <vt:lpstr>IBO MEN AND BOYS</vt:lpstr>
      <vt:lpstr>NIGERIAN DANCE MASK</vt:lpstr>
      <vt:lpstr>A CHRISTIAN CHURCH</vt:lpstr>
      <vt:lpstr>SOURCES FOR PICTURES</vt:lpstr>
    </vt:vector>
  </TitlesOfParts>
  <Company>Charlotte Mecklenburg Schools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Chinua Achebe and Things Fall Apart</dc:title>
  <dc:creator>torriek.edwards</dc:creator>
  <cp:lastModifiedBy>Microsoft Office User</cp:lastModifiedBy>
  <cp:revision>35</cp:revision>
  <dcterms:created xsi:type="dcterms:W3CDTF">2011-09-08T21:11:40Z</dcterms:created>
  <dcterms:modified xsi:type="dcterms:W3CDTF">2018-09-16T21:16:21Z</dcterms:modified>
</cp:coreProperties>
</file>